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Lst>
  <p:notesMasterIdLst>
    <p:notesMasterId r:id="rId13"/>
  </p:notesMasterIdLst>
  <p:sldIdLst>
    <p:sldId id="258" r:id="rId5"/>
    <p:sldId id="257" r:id="rId6"/>
    <p:sldId id="259" r:id="rId7"/>
    <p:sldId id="264" r:id="rId8"/>
    <p:sldId id="265" r:id="rId9"/>
    <p:sldId id="268" r:id="rId10"/>
    <p:sldId id="266" r:id="rId11"/>
    <p:sldId id="271"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1"/>
    <p:restoredTop sz="86432" autoAdjust="0"/>
  </p:normalViewPr>
  <p:slideViewPr>
    <p:cSldViewPr>
      <p:cViewPr varScale="1">
        <p:scale>
          <a:sx n="73" d="100"/>
          <a:sy n="73" d="100"/>
        </p:scale>
        <p:origin x="1028" y="36"/>
      </p:cViewPr>
      <p:guideLst>
        <p:guide orient="horz" pos="2160"/>
        <p:guide pos="2880"/>
      </p:guideLst>
    </p:cSldViewPr>
  </p:slideViewPr>
  <p:outlineViewPr>
    <p:cViewPr>
      <p:scale>
        <a:sx n="33" d="100"/>
        <a:sy n="33" d="100"/>
      </p:scale>
      <p:origin x="0" y="-6256"/>
    </p:cViewPr>
  </p:outlin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Users\susanhamilton\Documents\Don's%20Stuff\SFC%20Timelin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703299121628536E-2"/>
          <c:y val="2.860584570318539E-2"/>
          <c:w val="0.90600124759249845"/>
          <c:h val="0.92114695340501795"/>
        </c:manualLayout>
      </c:layout>
      <c:barChart>
        <c:barDir val="col"/>
        <c:grouping val="clustered"/>
        <c:varyColors val="0"/>
        <c:ser>
          <c:idx val="1"/>
          <c:order val="1"/>
          <c:tx>
            <c:strRef>
              <c:f>'Project Timeline'!$D$4</c:f>
              <c:strCache>
                <c:ptCount val="1"/>
                <c:pt idx="0">
                  <c:v>POSITION</c:v>
                </c:pt>
              </c:strCache>
            </c:strRef>
          </c:tx>
          <c:spPr>
            <a:noFill/>
          </c:spPr>
          <c:invertIfNegative val="0"/>
          <c:dLbls>
            <c:dLbl>
              <c:idx val="0"/>
              <c:layout>
                <c:manualLayout>
                  <c:x val="3.1784902946829396E-2"/>
                  <c:y val="4.9539580247893296E-2"/>
                </c:manualLayout>
              </c:layout>
              <c:spPr>
                <a:solidFill>
                  <a:schemeClr val="bg1"/>
                </a:solidFill>
                <a:ln>
                  <a:solidFill>
                    <a:schemeClr val="tx1"/>
                  </a:solidFill>
                </a:ln>
                <a:effectLst/>
              </c:spPr>
              <c:txPr>
                <a:bodyPr vertOverflow="overflow" horzOverflow="overflow" wrap="square" lIns="38100" tIns="19050" rIns="38100" bIns="19050" anchor="ctr">
                  <a:no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2485780941551425"/>
                      <c:h val="0.13966367880474714"/>
                    </c:manualLayout>
                  </c15:layout>
                </c:ext>
                <c:ext xmlns:c16="http://schemas.microsoft.com/office/drawing/2014/chart" uri="{C3380CC4-5D6E-409C-BE32-E72D297353CC}">
                  <c16:uniqueId val="{00000000-83CD-1146-A2BE-B2E69EABDAFD}"/>
                </c:ext>
              </c:extLst>
            </c:dLbl>
            <c:dLbl>
              <c:idx val="1"/>
              <c:layout>
                <c:manualLayout>
                  <c:x val="2.2491875278541296E-2"/>
                  <c:y val="3.6696771809613872E-2"/>
                </c:manualLayout>
              </c:layout>
              <c:spPr>
                <a:solidFill>
                  <a:schemeClr val="bg1"/>
                </a:solidFill>
                <a:ln>
                  <a:solidFill>
                    <a:schemeClr val="tx1"/>
                  </a:solidFill>
                </a:ln>
                <a:effectLst/>
              </c:spPr>
              <c:txPr>
                <a:bodyPr vertOverflow="overflow" horzOverflow="overflow" wrap="square" lIns="38100" tIns="19050" rIns="38100" bIns="19050" anchor="ctr">
                  <a:no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0155781997838505"/>
                      <c:h val="0.14333313449455182"/>
                    </c:manualLayout>
                  </c15:layout>
                </c:ext>
                <c:ext xmlns:c16="http://schemas.microsoft.com/office/drawing/2014/chart" uri="{C3380CC4-5D6E-409C-BE32-E72D297353CC}">
                  <c16:uniqueId val="{00000001-83CD-1146-A2BE-B2E69EABDAFD}"/>
                </c:ext>
              </c:extLst>
            </c:dLbl>
            <c:dLbl>
              <c:idx val="2"/>
              <c:layout>
                <c:manualLayout>
                  <c:x val="-1.1832007886570503E-2"/>
                  <c:y val="7.5791519099285831E-2"/>
                </c:manualLayout>
              </c:layout>
              <c:spPr>
                <a:solidFill>
                  <a:schemeClr val="bg1"/>
                </a:solidFill>
                <a:ln>
                  <a:solidFill>
                    <a:schemeClr val="tx1"/>
                  </a:solidFill>
                </a:ln>
                <a:effectLst/>
              </c:spPr>
              <c:txPr>
                <a:bodyPr vertOverflow="overflow" horzOverflow="overflow" wrap="square" lIns="38100" tIns="19050" rIns="38100" bIns="19050" anchor="ctr">
                  <a:no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1635520520869931"/>
                      <c:h val="0.12823452621152698"/>
                    </c:manualLayout>
                  </c15:layout>
                </c:ext>
                <c:ext xmlns:c16="http://schemas.microsoft.com/office/drawing/2014/chart" uri="{C3380CC4-5D6E-409C-BE32-E72D297353CC}">
                  <c16:uniqueId val="{00000002-83CD-1146-A2BE-B2E69EABDAFD}"/>
                </c:ext>
              </c:extLst>
            </c:dLbl>
            <c:dLbl>
              <c:idx val="3"/>
              <c:layout>
                <c:manualLayout>
                  <c:x val="-6.6374755643506178E-4"/>
                  <c:y val="7.320333635663083E-2"/>
                </c:manualLayout>
              </c:layout>
              <c:spPr>
                <a:solidFill>
                  <a:schemeClr val="bg1"/>
                </a:solidFill>
                <a:ln>
                  <a:solidFill>
                    <a:schemeClr val="tx1"/>
                  </a:solidFill>
                </a:ln>
                <a:effectLst/>
              </c:spPr>
              <c:txPr>
                <a:bodyPr vertOverflow="overflow" horzOverflow="overflow" wrap="square" lIns="38100" tIns="19050" rIns="38100" bIns="19050" anchor="ctr">
                  <a:no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1873314714692455"/>
                      <c:h val="0.12131580764662149"/>
                    </c:manualLayout>
                  </c15:layout>
                </c:ext>
                <c:ext xmlns:c16="http://schemas.microsoft.com/office/drawing/2014/chart" uri="{C3380CC4-5D6E-409C-BE32-E72D297353CC}">
                  <c16:uniqueId val="{00000003-83CD-1146-A2BE-B2E69EABDAFD}"/>
                </c:ext>
              </c:extLst>
            </c:dLbl>
            <c:dLbl>
              <c:idx val="4"/>
              <c:layout>
                <c:manualLayout>
                  <c:x val="7.8599988700918267E-3"/>
                  <c:y val="3.6696479030906178E-2"/>
                </c:manualLayout>
              </c:layout>
              <c:spPr>
                <a:solidFill>
                  <a:schemeClr val="bg1"/>
                </a:solidFill>
                <a:ln>
                  <a:solidFill>
                    <a:schemeClr val="tx1"/>
                  </a:solidFill>
                </a:ln>
                <a:effectLst/>
              </c:spPr>
              <c:txPr>
                <a:bodyPr vertOverflow="overflow" horzOverflow="overflow" wrap="square" lIns="38100" tIns="19050" rIns="38100" bIns="19050" anchor="ctr">
                  <a:no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2086661011919723"/>
                      <c:h val="0.14333312682133453"/>
                    </c:manualLayout>
                  </c15:layout>
                </c:ext>
                <c:ext xmlns:c16="http://schemas.microsoft.com/office/drawing/2014/chart" uri="{C3380CC4-5D6E-409C-BE32-E72D297353CC}">
                  <c16:uniqueId val="{00000004-83CD-1146-A2BE-B2E69EABDAFD}"/>
                </c:ext>
              </c:extLst>
            </c:dLbl>
            <c:dLbl>
              <c:idx val="5"/>
              <c:layout>
                <c:manualLayout>
                  <c:x val="-5.5259245331203306E-4"/>
                  <c:y val="3.6413500466285359E-2"/>
                </c:manualLayout>
              </c:layout>
              <c:spPr>
                <a:solidFill>
                  <a:schemeClr val="bg1"/>
                </a:solidFill>
                <a:ln>
                  <a:solidFill>
                    <a:schemeClr val="tx1"/>
                  </a:solidFill>
                </a:ln>
                <a:effectLst/>
              </c:spPr>
              <c:txPr>
                <a:bodyPr vertOverflow="overflow" horzOverflow="overflow" wrap="square" lIns="38100" tIns="19050" rIns="38100" bIns="19050" anchor="ctr">
                  <a:no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2973066841331266"/>
                      <c:h val="0.12667452781804506"/>
                    </c:manualLayout>
                  </c15:layout>
                </c:ext>
                <c:ext xmlns:c16="http://schemas.microsoft.com/office/drawing/2014/chart" uri="{C3380CC4-5D6E-409C-BE32-E72D297353CC}">
                  <c16:uniqueId val="{00000005-83CD-1146-A2BE-B2E69EABDAFD}"/>
                </c:ext>
              </c:extLst>
            </c:dLbl>
            <c:dLbl>
              <c:idx val="6"/>
              <c:layout>
                <c:manualLayout>
                  <c:x val="5.7398611368685796E-3"/>
                  <c:y val="3.6696482867514819E-2"/>
                </c:manualLayout>
              </c:layout>
              <c:spPr>
                <a:solidFill>
                  <a:schemeClr val="bg1"/>
                </a:solidFill>
                <a:ln>
                  <a:solidFill>
                    <a:schemeClr val="tx1"/>
                  </a:solidFill>
                </a:ln>
                <a:effectLst/>
              </c:spPr>
              <c:txPr>
                <a:bodyPr vertOverflow="overflow" horzOverflow="overflow" wrap="square" lIns="38100" tIns="19050" rIns="38100" bIns="19050" anchor="ctr">
                  <a:no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9.4656035642603484E-2"/>
                      <c:h val="0.14333313449455182"/>
                    </c:manualLayout>
                  </c15:layout>
                </c:ext>
                <c:ext xmlns:c16="http://schemas.microsoft.com/office/drawing/2014/chart" uri="{C3380CC4-5D6E-409C-BE32-E72D297353CC}">
                  <c16:uniqueId val="{00000006-83CD-1146-A2BE-B2E69EABDAFD}"/>
                </c:ext>
              </c:extLst>
            </c:dLbl>
            <c:dLbl>
              <c:idx val="7"/>
              <c:layout>
                <c:manualLayout>
                  <c:x val="6.5427698156804636E-3"/>
                  <c:y val="7.9554709061159121E-2"/>
                </c:manualLayout>
              </c:layout>
              <c:spPr>
                <a:solidFill>
                  <a:schemeClr val="bg1"/>
                </a:solidFill>
                <a:ln>
                  <a:solidFill>
                    <a:schemeClr val="tx1"/>
                  </a:solidFill>
                </a:ln>
                <a:effectLst/>
              </c:spPr>
              <c:txPr>
                <a:bodyPr vertOverflow="overflow" horzOverflow="overflow" wrap="square" lIns="38100" tIns="19050" rIns="38100" bIns="19050" anchor="ctr">
                  <a:no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3499647797925729"/>
                      <c:h val="0.14291276875268877"/>
                    </c:manualLayout>
                  </c15:layout>
                </c:ext>
                <c:ext xmlns:c16="http://schemas.microsoft.com/office/drawing/2014/chart" uri="{C3380CC4-5D6E-409C-BE32-E72D297353CC}">
                  <c16:uniqueId val="{00000007-83CD-1146-A2BE-B2E69EABDAFD}"/>
                </c:ext>
              </c:extLst>
            </c:dLbl>
            <c:dLbl>
              <c:idx val="8"/>
              <c:layout>
                <c:manualLayout>
                  <c:x val="1.0715097526491009E-2"/>
                  <c:y val="3.6696190088806861E-2"/>
                </c:manualLayout>
              </c:layout>
              <c:spPr>
                <a:solidFill>
                  <a:schemeClr val="bg1"/>
                </a:solidFill>
                <a:ln>
                  <a:solidFill>
                    <a:schemeClr val="tx1"/>
                  </a:solidFill>
                </a:ln>
                <a:effectLst/>
              </c:spPr>
              <c:txPr>
                <a:bodyPr vertOverflow="overflow" horzOverflow="overflow" wrap="square" lIns="38100" tIns="19050" rIns="38100" bIns="19050" anchor="ctr">
                  <a:no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1356570822311773"/>
                      <c:h val="0.14333312682133453"/>
                    </c:manualLayout>
                  </c15:layout>
                </c:ext>
                <c:ext xmlns:c16="http://schemas.microsoft.com/office/drawing/2014/chart" uri="{C3380CC4-5D6E-409C-BE32-E72D297353CC}">
                  <c16:uniqueId val="{00000008-83CD-1146-A2BE-B2E69EABDAFD}"/>
                </c:ext>
              </c:extLst>
            </c:dLbl>
            <c:dLbl>
              <c:idx val="9"/>
              <c:layout>
                <c:manualLayout>
                  <c:x val="4.4396780872437659E-3"/>
                  <c:y val="5.870625055437062E-2"/>
                </c:manualLayout>
              </c:layout>
              <c:spPr>
                <a:solidFill>
                  <a:schemeClr val="bg1"/>
                </a:solidFill>
                <a:ln>
                  <a:solidFill>
                    <a:schemeClr val="tx1"/>
                  </a:solidFill>
                </a:ln>
                <a:effectLst/>
              </c:spPr>
              <c:txPr>
                <a:bodyPr vertOverflow="overflow" horzOverflow="overflow" wrap="square" lIns="38100" tIns="19050" rIns="38100" bIns="19050" anchor="ctr">
                  <a:no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3747733739164955"/>
                      <c:h val="0.14333313449455182"/>
                    </c:manualLayout>
                  </c15:layout>
                </c:ext>
                <c:ext xmlns:c16="http://schemas.microsoft.com/office/drawing/2014/chart" uri="{C3380CC4-5D6E-409C-BE32-E72D297353CC}">
                  <c16:uniqueId val="{00000009-83CD-1146-A2BE-B2E69EABDAFD}"/>
                </c:ext>
              </c:extLst>
            </c:dLbl>
            <c:dLbl>
              <c:idx val="10"/>
              <c:layout>
                <c:manualLayout>
                  <c:x val="-1.2728657858445661E-2"/>
                  <c:y val="3.6696299902471627E-2"/>
                </c:manualLayout>
              </c:layout>
              <c:spPr>
                <a:solidFill>
                  <a:schemeClr val="bg1"/>
                </a:solidFill>
                <a:ln>
                  <a:solidFill>
                    <a:schemeClr val="tx1"/>
                  </a:solidFill>
                </a:ln>
                <a:effectLst/>
              </c:spPr>
              <c:txPr>
                <a:bodyPr vertOverflow="overflow" horzOverflow="overflow" wrap="square" lIns="38100" tIns="19050" rIns="38100" bIns="19050" anchor="ctr">
                  <a:no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9.8319658572090254E-2"/>
                      <c:h val="0.14333313449455182"/>
                    </c:manualLayout>
                  </c15:layout>
                </c:ext>
                <c:ext xmlns:c16="http://schemas.microsoft.com/office/drawing/2014/chart" uri="{C3380CC4-5D6E-409C-BE32-E72D297353CC}">
                  <c16:uniqueId val="{0000000A-83CD-1146-A2BE-B2E69EABDAFD}"/>
                </c:ext>
              </c:extLst>
            </c:dLbl>
            <c:dLbl>
              <c:idx val="11"/>
              <c:layout>
                <c:manualLayout>
                  <c:x val="-8.8637380490510613E-3"/>
                  <c:y val="6.2382857600568303E-2"/>
                </c:manualLayout>
              </c:layout>
              <c:spPr>
                <a:solidFill>
                  <a:schemeClr val="bg1"/>
                </a:solidFill>
                <a:ln>
                  <a:solidFill>
                    <a:schemeClr val="tx1"/>
                  </a:solidFill>
                </a:ln>
                <a:effectLst/>
              </c:spPr>
              <c:txPr>
                <a:bodyPr vertOverflow="overflow" horzOverflow="overflow" wrap="square" lIns="38100" tIns="19050" rIns="38100" bIns="19050" anchor="ctr">
                  <a:no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2244028319989413"/>
                      <c:h val="0.14333313449455182"/>
                    </c:manualLayout>
                  </c15:layout>
                </c:ext>
                <c:ext xmlns:c16="http://schemas.microsoft.com/office/drawing/2014/chart" uri="{C3380CC4-5D6E-409C-BE32-E72D297353CC}">
                  <c16:uniqueId val="{0000000B-83CD-1146-A2BE-B2E69EABDAFD}"/>
                </c:ext>
              </c:extLst>
            </c:dLbl>
            <c:spPr>
              <a:solidFill>
                <a:schemeClr val="bg1"/>
              </a:solidFill>
              <a:ln>
                <a:solidFill>
                  <a:schemeClr val="tx1"/>
                </a:solidFill>
              </a:ln>
              <a:effectLst/>
            </c:spPr>
            <c:txPr>
              <a:bodyPr vertOverflow="overflow" horzOverflow="overflow" wrap="square" lIns="38100" tIns="19050" rIns="38100" bIns="19050" anchor="ctr">
                <a:spAutoFit/>
              </a:bodyPr>
              <a:lstStyle/>
              <a:p>
                <a:pPr>
                  <a:defRPr sz="1400" b="1" cap="all" spc="10" baseline="0">
                    <a:ln>
                      <a:noFill/>
                    </a:ln>
                    <a:solidFill>
                      <a:schemeClr val="tx1"/>
                    </a:solidFill>
                    <a:latin typeface="Arial Narrow" panose="020B0604020202020204" pitchFamily="34" charset="0"/>
                    <a:cs typeface="Arial Narrow" panose="020B0604020202020204" pitchFamily="34" charset="0"/>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minus"/>
            <c:errValType val="percentage"/>
            <c:noEndCap val="0"/>
            <c:val val="100"/>
            <c:spPr>
              <a:ln>
                <a:solidFill>
                  <a:schemeClr val="tx1">
                    <a:lumMod val="65000"/>
                    <a:lumOff val="35000"/>
                  </a:schemeClr>
                </a:solidFill>
              </a:ln>
            </c:spPr>
          </c:errBars>
          <c:cat>
            <c:strRef>
              <c:f>'Project Timeline'!$C$5:$C$18</c:f>
              <c:strCache>
                <c:ptCount val="12"/>
                <c:pt idx="0">
                  <c:v>Application Deadline</c:v>
                </c:pt>
                <c:pt idx="1">
                  <c:v>Winter Meeting</c:v>
                </c:pt>
                <c:pt idx="2">
                  <c:v>Scoring &amp; Evaluation</c:v>
                </c:pt>
                <c:pt idx="3">
                  <c:v>Award Ceremony</c:v>
                </c:pt>
                <c:pt idx="4">
                  <c:v>Spring Convention</c:v>
                </c:pt>
                <c:pt idx="5">
                  <c:v>Annual Review</c:v>
                </c:pt>
                <c:pt idx="6">
                  <c:v>Summer Meeting</c:v>
                </c:pt>
                <c:pt idx="7">
                  <c:v>Applications Available</c:v>
                </c:pt>
                <c:pt idx="8">
                  <c:v>Fall Workshop</c:v>
                </c:pt>
                <c:pt idx="9">
                  <c:v>Applications Accepted</c:v>
                </c:pt>
                <c:pt idx="10">
                  <c:v>Winter Meeting</c:v>
                </c:pt>
                <c:pt idx="11">
                  <c:v>Application Deadline</c:v>
                </c:pt>
              </c:strCache>
            </c:strRef>
          </c:cat>
          <c:val>
            <c:numRef>
              <c:f>'Project Timeline'!$F$5:$F$18</c:f>
              <c:numCache>
                <c:formatCode>General</c:formatCode>
                <c:ptCount val="14"/>
                <c:pt idx="0">
                  <c:v>18</c:v>
                </c:pt>
                <c:pt idx="1">
                  <c:v>-12</c:v>
                </c:pt>
                <c:pt idx="2">
                  <c:v>12</c:v>
                </c:pt>
                <c:pt idx="3">
                  <c:v>5</c:v>
                </c:pt>
                <c:pt idx="4">
                  <c:v>-12</c:v>
                </c:pt>
                <c:pt idx="5">
                  <c:v>10</c:v>
                </c:pt>
                <c:pt idx="6">
                  <c:v>-12</c:v>
                </c:pt>
                <c:pt idx="7">
                  <c:v>20</c:v>
                </c:pt>
                <c:pt idx="8">
                  <c:v>-12</c:v>
                </c:pt>
                <c:pt idx="9">
                  <c:v>18</c:v>
                </c:pt>
                <c:pt idx="10">
                  <c:v>-12</c:v>
                </c:pt>
                <c:pt idx="11">
                  <c:v>18</c:v>
                </c:pt>
              </c:numCache>
            </c:numRef>
          </c:val>
          <c:extLst>
            <c:ext xmlns:c16="http://schemas.microsoft.com/office/drawing/2014/chart" uri="{C3380CC4-5D6E-409C-BE32-E72D297353CC}">
              <c16:uniqueId val="{0000000C-83CD-1146-A2BE-B2E69EABDAFD}"/>
            </c:ext>
          </c:extLst>
        </c:ser>
        <c:dLbls>
          <c:showLegendKey val="0"/>
          <c:showVal val="0"/>
          <c:showCatName val="0"/>
          <c:showSerName val="0"/>
          <c:showPercent val="0"/>
          <c:showBubbleSize val="0"/>
        </c:dLbls>
        <c:gapWidth val="150"/>
        <c:axId val="713997272"/>
        <c:axId val="713996880"/>
      </c:barChart>
      <c:lineChart>
        <c:grouping val="standard"/>
        <c:varyColors val="0"/>
        <c:ser>
          <c:idx val="0"/>
          <c:order val="0"/>
          <c:tx>
            <c:strRef>
              <c:f>'Project Timeline'!$B$4</c:f>
              <c:strCache>
                <c:ptCount val="1"/>
                <c:pt idx="0">
                  <c:v>DATE</c:v>
                </c:pt>
              </c:strCache>
            </c:strRef>
          </c:tx>
          <c:spPr>
            <a:ln>
              <a:noFill/>
            </a:ln>
          </c:spPr>
          <c:marker>
            <c:symbol val="circle"/>
            <c:size val="7"/>
            <c:spPr>
              <a:solidFill>
                <a:schemeClr val="accent3">
                  <a:lumMod val="50000"/>
                </a:schemeClr>
              </a:solidFill>
              <a:ln w="63500" cmpd="thinThick">
                <a:solidFill>
                  <a:schemeClr val="accent3">
                    <a:lumMod val="75000"/>
                  </a:schemeClr>
                </a:solidFill>
              </a:ln>
            </c:spPr>
          </c:marker>
          <c:errBars>
            <c:errDir val="y"/>
            <c:errBarType val="both"/>
            <c:errValType val="percentage"/>
            <c:noEndCap val="0"/>
            <c:val val="5"/>
          </c:errBars>
          <c:cat>
            <c:numRef>
              <c:f>'Project Timeline'!$B$5:$B$18</c:f>
              <c:numCache>
                <c:formatCode>[$-409]d\-mmm;@</c:formatCode>
                <c:ptCount val="14"/>
                <c:pt idx="0">
                  <c:v>43115</c:v>
                </c:pt>
                <c:pt idx="1">
                  <c:v>43115</c:v>
                </c:pt>
                <c:pt idx="2">
                  <c:v>43146</c:v>
                </c:pt>
                <c:pt idx="3">
                  <c:v>43174</c:v>
                </c:pt>
                <c:pt idx="4">
                  <c:v>43174</c:v>
                </c:pt>
                <c:pt idx="5">
                  <c:v>43235</c:v>
                </c:pt>
                <c:pt idx="6">
                  <c:v>43296</c:v>
                </c:pt>
                <c:pt idx="7">
                  <c:v>43296</c:v>
                </c:pt>
                <c:pt idx="8">
                  <c:v>43398</c:v>
                </c:pt>
                <c:pt idx="9">
                  <c:v>43398</c:v>
                </c:pt>
                <c:pt idx="10">
                  <c:v>43480</c:v>
                </c:pt>
                <c:pt idx="11">
                  <c:v>43480</c:v>
                </c:pt>
              </c:numCache>
            </c:numRef>
          </c:cat>
          <c:val>
            <c:numRef>
              <c:f>'Project Timeline'!$E$5:$E$18</c:f>
              <c:numCache>
                <c:formatCode>General</c:formatCode>
                <c:ptCount val="14"/>
                <c:pt idx="0">
                  <c:v>0</c:v>
                </c:pt>
                <c:pt idx="1">
                  <c:v>0</c:v>
                </c:pt>
                <c:pt idx="2">
                  <c:v>0</c:v>
                </c:pt>
                <c:pt idx="3">
                  <c:v>0</c:v>
                </c:pt>
                <c:pt idx="4">
                  <c:v>0</c:v>
                </c:pt>
                <c:pt idx="5">
                  <c:v>0</c:v>
                </c:pt>
                <c:pt idx="6">
                  <c:v>0</c:v>
                </c:pt>
                <c:pt idx="7">
                  <c:v>0</c:v>
                </c:pt>
                <c:pt idx="8">
                  <c:v>0</c:v>
                </c:pt>
                <c:pt idx="9">
                  <c:v>0</c:v>
                </c:pt>
                <c:pt idx="10">
                  <c:v>0</c:v>
                </c:pt>
                <c:pt idx="11">
                  <c:v>0</c:v>
                </c:pt>
              </c:numCache>
            </c:numRef>
          </c:val>
          <c:smooth val="1"/>
          <c:extLst>
            <c:ext xmlns:c16="http://schemas.microsoft.com/office/drawing/2014/chart" uri="{C3380CC4-5D6E-409C-BE32-E72D297353CC}">
              <c16:uniqueId val="{0000000D-83CD-1146-A2BE-B2E69EABDAFD}"/>
            </c:ext>
          </c:extLst>
        </c:ser>
        <c:dLbls>
          <c:showLegendKey val="0"/>
          <c:showVal val="0"/>
          <c:showCatName val="0"/>
          <c:showSerName val="0"/>
          <c:showPercent val="0"/>
          <c:showBubbleSize val="0"/>
        </c:dLbls>
        <c:marker val="1"/>
        <c:smooth val="0"/>
        <c:axId val="825587272"/>
        <c:axId val="713996488"/>
      </c:lineChart>
      <c:dateAx>
        <c:axId val="825587272"/>
        <c:scaling>
          <c:orientation val="minMax"/>
        </c:scaling>
        <c:delete val="0"/>
        <c:axPos val="b"/>
        <c:numFmt formatCode="[$-409]d\ mmm;@" sourceLinked="0"/>
        <c:majorTickMark val="cross"/>
        <c:minorTickMark val="none"/>
        <c:tickLblPos val="nextTo"/>
        <c:spPr>
          <a:noFill/>
          <a:ln w="25400">
            <a:solidFill>
              <a:schemeClr val="tx1"/>
            </a:solidFill>
            <a:prstDash val="solid"/>
          </a:ln>
        </c:spPr>
        <c:txPr>
          <a:bodyPr/>
          <a:lstStyle/>
          <a:p>
            <a:pPr>
              <a:defRPr sz="1400" b="0">
                <a:solidFill>
                  <a:schemeClr val="tx1"/>
                </a:solidFill>
                <a:latin typeface="+mj-lt"/>
              </a:defRPr>
            </a:pPr>
            <a:endParaRPr lang="en-US"/>
          </a:p>
        </c:txPr>
        <c:crossAx val="713996488"/>
        <c:crosses val="autoZero"/>
        <c:auto val="1"/>
        <c:lblOffset val="100"/>
        <c:baseTimeUnit val="days"/>
        <c:majorUnit val="1"/>
        <c:majorTimeUnit val="months"/>
        <c:minorUnit val="7"/>
        <c:minorTimeUnit val="days"/>
      </c:dateAx>
      <c:valAx>
        <c:axId val="713996488"/>
        <c:scaling>
          <c:orientation val="minMax"/>
        </c:scaling>
        <c:delete val="1"/>
        <c:axPos val="l"/>
        <c:numFmt formatCode="General" sourceLinked="1"/>
        <c:majorTickMark val="out"/>
        <c:minorTickMark val="none"/>
        <c:tickLblPos val="nextTo"/>
        <c:crossAx val="825587272"/>
        <c:crosses val="autoZero"/>
        <c:crossBetween val="midCat"/>
      </c:valAx>
      <c:valAx>
        <c:axId val="713996880"/>
        <c:scaling>
          <c:orientation val="minMax"/>
        </c:scaling>
        <c:delete val="1"/>
        <c:axPos val="r"/>
        <c:numFmt formatCode="General" sourceLinked="1"/>
        <c:majorTickMark val="out"/>
        <c:minorTickMark val="none"/>
        <c:tickLblPos val="nextTo"/>
        <c:crossAx val="713997272"/>
        <c:crosses val="max"/>
        <c:crossBetween val="between"/>
      </c:valAx>
      <c:catAx>
        <c:axId val="713997272"/>
        <c:scaling>
          <c:orientation val="minMax"/>
        </c:scaling>
        <c:delete val="1"/>
        <c:axPos val="b"/>
        <c:numFmt formatCode="General" sourceLinked="1"/>
        <c:majorTickMark val="out"/>
        <c:minorTickMark val="none"/>
        <c:tickLblPos val="nextTo"/>
        <c:crossAx val="713996880"/>
        <c:crosses val="autoZero"/>
        <c:auto val="1"/>
        <c:lblAlgn val="ctr"/>
        <c:lblOffset val="100"/>
        <c:noMultiLvlLbl val="0"/>
      </c:catAx>
      <c:spPr>
        <a:noFill/>
        <a:ln>
          <a:noFill/>
        </a:ln>
      </c:spPr>
    </c:plotArea>
    <c:plotVisOnly val="0"/>
    <c:dispBlanksAs val="gap"/>
    <c:showDLblsOverMax val="0"/>
  </c:chart>
  <c:spPr>
    <a:solidFill>
      <a:schemeClr val="bg2">
        <a:lumMod val="90000"/>
      </a:schemeClr>
    </a:solidFill>
    <a:ln w="38100">
      <a:solidFill>
        <a:schemeClr val="tx1"/>
      </a:solidFill>
    </a:ln>
  </c:sp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23T18:55:43.8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72,'0'0,"1"-1,-1 0,1 1,-1-1,1 1,-1-1,1 1,-1-1,1 1,-1-1,1 1,0-1,-1 1,1 0,0-1,-1 1,1 0,0 0,0-1,-1 1,1 0,0 0,0 0,0 0,22-3,-21 3,82-5,63 6,-42 1,-17-5,-43 1,-1 2,23 3,-6 4,0-3,0-2,48-6,-70 2,0 2,31 5,35 0,-84-4,0 0,18 5,-7-1,12-1,1-3,39-3,-6 0,-64 2,0 1,0 1,0-1,0 2,0 0,13 5,-6-3,-1-1,2 0,-1-2,0-1,0 0,1-2,7-1,0 1,-1 0,1 2,17 4,-31-4,0 0,-1-1,1 0,0-1,0-1,-1 0,14-4,-26 5,0 1,-1-1,1 0,0 0,0 0,-1 0,1 0,0 0,-1 0,1 0,-1-1,0 1,1-1,-1 1,0-1,0 1,1-2,-2 2,1 0,-1 0,0 0,0 0,1 0,-1 0,0 0,0 0,0 0,0 0,0 1,0-1,0 0,0 0,-1 0,1 0,0 0,-1 0,1 0,0 0,-1 0,1 0,-1 1,1-1,-1 0,0 0,1 1,-1-1,0 0,1 1,-1-1,0 1,0-1,0 1,0-1,0 1,0-1,0 0,-1 1,1-1,0 0,0 0,0 1,0-1,0 0,0 0,0 0,1 0,-1-1,0 1,0 0,1 0,-1 0,1 0,-1-1,1 1,-1-1,2 1,0 0,-1 0,1 0,0 1,0-1,0 0,-1 0,1 1,0-1,0 0,0 1,0-1,0 1,0 0,0-1,0 1,0 0,1-1,-1 1,0 0,0 0,0 0,0 0,0 0,0 0,1 0,8 0,-6 0,0 0,0-1,0 1,0 0,0-1,0 0,0 0,-1 0,1-1,0 1,-1-1,1 0,2-2,-6 4,0 0,0 0,0 0,1 0,-1-1,0 1,0 0,0 0,0 0,0-1,0 1,0 0,1 0,-1-1,0 1,0 0,0 0,0-1,0 1,0 0,0 0,0-1,0 1,-1 0,1 0,0 0,0-1,0 1,0 0,0 0,0-1,0 1,0 0,-1 0,1 0,0 0,0-1,0 1,0 0,-1 0,1 0,0 0,0 0,0-1,-1 1,1 0,0 0,0 0,-1 0,1 0,0 0,0 0,-1 0,1 0,0 0,0 0,-1 0,-9-3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23T18:55:57.55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465 57,'-1'0,"0"0,1-1,-1 1,0-1,0 1,0-1,0 1,1-1,-1 0,0 0,1 1,-1-1,0 0,1 0,-1 1,1-1,-1 0,1 0,0 0,-1 0,1 0,0 0,-8-12,3 10,1 0,-1 1,0-1,0 1,0 0,0 0,0 1,0-1,-2 1,-48-6,49 7,0 1,0-1,0 1,0 1,0-1,0 1,1 0,-1 0,0 1,1 0,0 0,0 0,0 0,0 1,0 0,0 0,0 1,-17 12,18-15,1-1,-1 1,0-1,0 0,0 0,0-1,0 1,0-1,0 0,0 0,0 0,0-1,1 1,-1-1,0 0,0 0,-1-1,-24-2,17 3,5 0,0 0,0 1,0 0,0 0,0 1,0 0,0 0,5-1,1 1,-1 0,1-1,-1 1,1 0,-1 0,1 0,-1 0,1 0,0 0,0 0,-1 1,1-1,0 0,0 1,0-1,0 0,1 1,-1 0,0-1,1 1,-1-1,1 1,-1 0,1-1,0 1,0 0,-1-1,1 1,1 1,-2 5,1 0,0 0,0 0,1 0,1 1,-1-5,0-1,0 0,0 1,0-1,1 0,0 0,0 0,0 0,0 0,0-1,0 1,3 2,3 2,0 2,-1-1,4 7,-9-13,-1 0,1 0,-1 0,0 0,0 0,0 0,0 1,0-1,0 1,-1-1,1 0,-1 1,1-1,-1 1,0-1,0 1,0-1,-1 1,1 0,-1-2,1 1,-1-1,0 0,0 0,0 1,0-1,0 0,0 0,0 0,0 0,-1 0,1 0,-2 0,-11 13,11-6,-1 0,2 0,-1 1,1-1,0 1,1 0,0 2,-3 13,2-9,1-1,0 1,2 14,0-14,-1 0,-1-1,-1 8,3-19,0 0,0 0,1 0,-1 0,1 0,-1 0,1 0,0 0,0-1,3 3,10 17,-11-13,-3-6,0-1,0 1,1-1,-1 0,0 1,1-1,0 0,-1 0,1 0,0 0,0 0,0-1,0 1,1 0,0-1,0 2,0-1,0 0,-1 0,1 1,-1 0,1-1,-1 1,0 0,0 0,0 0,0 1,-1-1,1 0,-1 1,0-1,1 3,-1 0,-1 0,0 1,0-1,0 0,-1 1,0-1,0 0,0 0,-2 5,-17 70,19-80,1 0,-1 0,0 0,0-1,0 1,0 0,0-1,0 1,0-1,0 1,0-1,0 1,0-1,0 0,0 0,-1 1,1-1,0 0,0 0,0 0,0 0,0 0,-1 0,1-1,0 1,-1 0,1-1,0 1,-1 0,1 0,-1 0,1 0,-1 0,1 0,-1 0,1 0,-1 1,1-1,0 1,-1-1,1 1,-1-1,1 1,-1 0,0 2,1-1,0 1,0-1,0 1,0 0,0 0,0-1,1 1,-1 0,1 0,0 0,0 1,2 41,-1-25,-2-5,0 0,-1 0,-1 0,0 0,-1-1,-3 7,2-4,4-15,0 0,0 0,0 0,0 0,-1 0,1-1,0 1,-1 0,0 0,1-1,-1 1,0-1,1 0,-1 1,-2 0,30-1,0-1,-1-2,1 0,0-2,-1 0,7-4,17-2,13 1,56 1,1 4,20 7,-29 4,-28-1,0-3,3-10,-60 4,1 0,0 2,8 2,0 2,-22-1,0-1,0 0,0-1,1 0,-1-1,0 0,0-1,0 0,0-1,7-3,-9 4,1 0,-1 0,1 1,-1 0,1 1,0 0,-1 1,1 0,-1 1,5 1,42 3,186-5,-124-2,-100 0,0-1,0 0,0-2,4-1,-2 0,-1 1,1 1,8 0,233 2,-182 2,-128-7,31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0-23T18:56:16.07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2309 101,'-12'-11,"11"11,0-1,0 0,-1 0,1 0,0 0,0 0,0 0,1-1,-1 1,0 0,0 0,1-1,-1 1,0 0,1-1,0 1,-1 0,1-1,0 1,-1-1,1 1,0-1,0 1,0-1,1 0,-1-5,0 2,0 0,0 0,0 0,0-1,-1 1,-1-4,2 8,-1 0,1 1,0-1,0 1,-1-1,1 1,0-1,-1 1,1-1,0 1,-1 0,1-1,-1 1,1-1,-1 1,1 0,-1-1,1 1,-1 0,1 0,-1-1,1 1,-1 0,0 0,0 0,-1 0,1 0,0 0,-1 1,1-1,0 0,-1 1,1-1,0 1,0 0,-1-1,1 1,0 0,0 0,-1 0,0 1,0 0,0 0,0 0,0 0,0 0,0 0,1 1,-1-1,1 1,0-1,0 1,0-1,-1 3,-5 38,7-37,-1 0,0 0,0 0,0 0,0 0,-1 0,0-1,0 1,-1-1,-1 3,1-4,0 0,-1-1,1 0,-1 1,1-2,-4 3,3-3,1 1,0 0,-1 0,1 0,0 0,-2 3,5-6,0 0,0 0,0 0,0 0,0 0,0 0,1 0,-1 0,0 0,0 0,0 0,0 0,0 0,0 0,0 0,0 0,0 1,0-1,1 0,-1 0,0 0,0 0,0 0,0 0,0 0,0 0,0 0,0 0,0 1,0-1,0 0,0 0,0 0,0 0,0 0,0 0,0 0,0 0,0 0,0 1,0-1,0 0,0 0,0 0,0 0,0 0,0 0,0 0,0 0,0 0,0 1,0-1,0 0,-1 0,1 0,0 0,0 0,0 0,0 0,0 0,0 0,7-8,-7 8,0-1,0 1,0-1,1 1,-1 0,0-1,0 1,0 0,0-1,0 1,1 0,-1-1,0 1,0 0,1-1,-1 1,0 0,0 0,1-1,-1 1,0 0,1 0,-1 0,0-1,1 1,-1 0,0 0,1 0,-1 0,0 0,1 0,-1 0,1 0,-1 0,1 0,10 10,9 31,-16-32,8 9,-10-14,1-1,-1 1,0-1,0 1,0 0,1 2,-4-5,1-1,0 0,0 1,0-1,-1 0,1 0,0 1,-1-1,1 0,0 0,-1 1,1-1,0 0,-1 0,1 0,0 1,-1-1,1 0,0 0,-1 0,1 0,-1 0,1 0,0 0,-1 0,1 0,-1 0,1 0,0 0,-1 0,1 0,-17 0,15 0,-137-11,54 3,-42 3,-25 7,24 0,45-4,-9-5,45 5,31 2,0-1,1 0,-1-1,1-1,-1-1,-3-1,-12-4,1 1,-1 2,-6 0,-33-7,42 9,0 1,0 1,0 2,-21 2,-7 0,29-1,0 1,-13 4,23-3,-14 2,-1-1,1-1,0-2,-1-1,1-2,0-1,-29-6,14 2,36 6,1 0,-1-1,0 0,1 0,0-1,-1 0,-3-3,10 5,-1 0,1 0,-1 0,0 0,1 0,-1 1,0 0,0-1,1 2,-1-1,0 0,1 1,-1-1,0 1,-1 1,-12 3,0 1,-13 7,-6 1,-9-4,39-10,0 1,0 0,-1 0,2 1,-1 0,0 0,0 0,1 1,-1 0,1 0,-1 0,-7 6,12-9,0 1,1-1,-1 0,0 1,0 0,0-1,0 1,1-1,-1 1,0 0,1 0,-1-1,0 1,1 0,-1 0,1 0,0 0,0 0,0 1,1-1,-1 0,0 0,1 0,-1 0,1 0,-1 0,1 0,0 0,0 0,-1 0,1 0,0 0,0 0,0 0,0 0,4 3,0 0,1 0,-1 0,1 0,0-1,0 0,0 0,0-1,0 0,1 0,-1 0,1-1,-1 0,5 1,17 0,1-1,25-3,-22 1,-25 0,0 0,0 0,0 0,0-1,-1 0,1-1,2-1,-1 1,-1 0,1 1,-1-1,1 2,0-1,2 1,27-3,21-6,-34 5,0 1,0 1,0 1,0 1,9 2,55 3,79-7,-24-1,365 5,-453 1,-1 3,8 3,-1 0,26-1,15-7,-49 0,0 1,33 6,38 9,-114-15,3 1,1 0,0-1,-1 0,1-1,0-1,0 0,-1-1,6-1,-58-42,28 34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AB49CC-2F3E-4163-91CD-02ED0986F5FB}" type="datetimeFigureOut">
              <a:rPr lang="en-US" smtClean="0"/>
              <a:t>10/28/2019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8F1D79-C231-4825-9975-4D3E4F2E0469}" type="slidenum">
              <a:rPr lang="en-US" smtClean="0"/>
              <a:t>‹#›</a:t>
            </a:fld>
            <a:endParaRPr lang="en-US"/>
          </a:p>
        </p:txBody>
      </p:sp>
    </p:spTree>
    <p:extLst>
      <p:ext uri="{BB962C8B-B14F-4D97-AF65-F5344CB8AC3E}">
        <p14:creationId xmlns:p14="http://schemas.microsoft.com/office/powerpoint/2010/main" val="800587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400" b="1" dirty="0"/>
              <a:t>Animated snow</a:t>
            </a:r>
            <a:r>
              <a:rPr lang="en-US" sz="1400" b="1" baseline="0" dirty="0"/>
              <a:t> scene</a:t>
            </a:r>
          </a:p>
          <a:p>
            <a:r>
              <a:rPr lang="en-US" sz="1400" baseline="0" dirty="0"/>
              <a:t>(Difficult)</a:t>
            </a:r>
          </a:p>
          <a:p>
            <a:endParaRPr lang="en-US" baseline="0" dirty="0"/>
          </a:p>
          <a:p>
            <a:endParaRPr lang="en-US" baseline="0" dirty="0"/>
          </a:p>
          <a:p>
            <a:pPr marL="0" indent="0">
              <a:buFont typeface="+mj-lt"/>
              <a:buNone/>
            </a:pPr>
            <a:r>
              <a:rPr lang="en-US" b="1" dirty="0"/>
              <a:t>Tip</a:t>
            </a:r>
            <a:r>
              <a:rPr lang="en-US" b="0" dirty="0"/>
              <a:t>:</a:t>
            </a:r>
            <a:r>
              <a:rPr lang="en-US" dirty="0"/>
              <a:t> To</a:t>
            </a:r>
            <a:r>
              <a:rPr lang="en-US" baseline="0" dirty="0"/>
              <a:t> get the best results from this effect, it is best to use a large, high-resolution  picture. The picture in the example above is 2000 pixels wide by 750 pixels high. </a:t>
            </a:r>
            <a:r>
              <a:rPr lang="en-US" b="0" baseline="0" dirty="0"/>
              <a:t>You will want to use drawing guides to reproduce the animation effects. </a:t>
            </a:r>
          </a:p>
          <a:p>
            <a:pPr marL="228600" indent="-228600">
              <a:buFont typeface="+mj-lt"/>
              <a:buNone/>
            </a:pPr>
            <a:endParaRPr lang="en-US" b="0" baseline="0" dirty="0"/>
          </a:p>
          <a:p>
            <a:pPr marL="228600" indent="-228600">
              <a:buFont typeface="+mj-lt"/>
              <a:buNone/>
            </a:pPr>
            <a:endParaRPr lang="en-US" b="0" baseline="0" dirty="0"/>
          </a:p>
          <a:p>
            <a:r>
              <a:rPr lang="en-US" baseline="0" dirty="0"/>
              <a:t>To display and set the drawing guides, do the following:</a:t>
            </a:r>
          </a:p>
          <a:p>
            <a:pPr marL="228600" indent="-228600">
              <a:buFont typeface="+mj-lt"/>
              <a:buAutoNum type="arabicPeriod"/>
            </a:pPr>
            <a:r>
              <a:rPr lang="en-US" sz="1200" dirty="0"/>
              <a:t>Right-click the slide background</a:t>
            </a:r>
            <a:r>
              <a:rPr lang="en-US" sz="1200" baseline="0" dirty="0"/>
              <a:t> and</a:t>
            </a:r>
            <a:r>
              <a:rPr lang="en-US" sz="1200" dirty="0"/>
              <a:t> select </a:t>
            </a:r>
            <a:r>
              <a:rPr lang="en-US" sz="1200" b="1" dirty="0"/>
              <a:t>Grid and Guides</a:t>
            </a:r>
            <a:r>
              <a:rPr lang="en-US" sz="1200" b="0" dirty="0"/>
              <a:t>.</a:t>
            </a:r>
            <a:r>
              <a:rPr lang="en-US" sz="1200" b="1" baseline="0" dirty="0"/>
              <a:t> </a:t>
            </a:r>
            <a:r>
              <a:rPr lang="en-US" sz="1200" b="0" dirty="0"/>
              <a:t>In the </a:t>
            </a:r>
            <a:r>
              <a:rPr lang="en-US" sz="1200" b="1" dirty="0"/>
              <a:t>Grid and Guides</a:t>
            </a:r>
            <a:r>
              <a:rPr lang="en-US" sz="1200" b="0" dirty="0"/>
              <a:t> dialog box, under </a:t>
            </a:r>
            <a:r>
              <a:rPr lang="en-US" sz="1200" b="1" dirty="0"/>
              <a:t>Guide</a:t>
            </a:r>
            <a:r>
              <a:rPr lang="en-US" sz="1200" dirty="0"/>
              <a:t> </a:t>
            </a:r>
            <a:r>
              <a:rPr lang="en-US" sz="1200" b="1" dirty="0"/>
              <a:t>settings</a:t>
            </a:r>
            <a:r>
              <a:rPr lang="en-US" sz="1200" b="0" dirty="0"/>
              <a:t>, select</a:t>
            </a:r>
            <a:r>
              <a:rPr lang="en-US" sz="1200" b="0" baseline="0" dirty="0"/>
              <a:t> </a:t>
            </a:r>
            <a:r>
              <a:rPr lang="en-US" sz="1200" b="1" dirty="0"/>
              <a:t>Display</a:t>
            </a:r>
            <a:r>
              <a:rPr lang="en-US" sz="1200" dirty="0"/>
              <a:t> </a:t>
            </a:r>
            <a:r>
              <a:rPr lang="en-US" sz="1200" b="1" dirty="0"/>
              <a:t>drawing</a:t>
            </a:r>
            <a:r>
              <a:rPr lang="en-US" sz="1200" dirty="0"/>
              <a:t> </a:t>
            </a:r>
            <a:r>
              <a:rPr lang="en-US" sz="1200" b="1" dirty="0"/>
              <a:t>guides</a:t>
            </a:r>
            <a:r>
              <a:rPr lang="en-US" sz="1200" dirty="0"/>
              <a:t> </a:t>
            </a:r>
            <a:r>
              <a:rPr lang="en-US" sz="1200" b="1" dirty="0"/>
              <a:t>on screen</a:t>
            </a:r>
            <a:r>
              <a:rPr lang="en-US" sz="1200" b="0" dirty="0"/>
              <a:t>, and then click </a:t>
            </a:r>
            <a:r>
              <a:rPr lang="en-US" sz="1200" b="1" dirty="0"/>
              <a:t>OK</a:t>
            </a:r>
            <a:r>
              <a:rPr lang="en-US" sz="1200" b="0" dirty="0"/>
              <a:t>.</a:t>
            </a:r>
            <a:r>
              <a:rPr lang="en-US" sz="1200" b="0" baseline="0" dirty="0"/>
              <a:t> (</a:t>
            </a:r>
            <a:r>
              <a:rPr lang="en-US" sz="1200" b="0" dirty="0"/>
              <a:t>Note: </a:t>
            </a:r>
            <a:r>
              <a:rPr lang="en-US" sz="1200" dirty="0"/>
              <a:t>One horizontal and one vertical guide will display on</a:t>
            </a:r>
            <a:r>
              <a:rPr lang="en-US" sz="1200" baseline="0" dirty="0"/>
              <a:t> the slide </a:t>
            </a:r>
            <a:r>
              <a:rPr lang="en-US" sz="1200" dirty="0"/>
              <a:t>at 0.00, the default</a:t>
            </a:r>
            <a:r>
              <a:rPr lang="en-US" sz="1200" baseline="0" dirty="0"/>
              <a:t> position</a:t>
            </a:r>
            <a:r>
              <a:rPr lang="en-US" sz="1200" dirty="0"/>
              <a:t>. As</a:t>
            </a:r>
            <a:r>
              <a:rPr lang="en-US" sz="1200" baseline="0" dirty="0"/>
              <a:t> you drag the guides, the cursor will display the new position.</a:t>
            </a:r>
            <a:r>
              <a:rPr lang="en-US" sz="1200" dirty="0"/>
              <a:t>) </a:t>
            </a:r>
          </a:p>
          <a:p>
            <a:pPr marL="228600" indent="-228600">
              <a:buFont typeface="+mj-lt"/>
              <a:buAutoNum type="arabicPeriod"/>
            </a:pPr>
            <a:r>
              <a:rPr lang="en-US" sz="1200" dirty="0"/>
              <a:t>Press and hold CTRL, select the vertical</a:t>
            </a:r>
            <a:r>
              <a:rPr lang="en-US" sz="1200" baseline="0" dirty="0"/>
              <a:t> guide, and then </a:t>
            </a:r>
            <a:r>
              <a:rPr lang="en-US" sz="1200" dirty="0"/>
              <a:t>drag it right to</a:t>
            </a:r>
            <a:r>
              <a:rPr lang="en-US" sz="1200" baseline="0" dirty="0"/>
              <a:t> the 5</a:t>
            </a:r>
            <a:r>
              <a:rPr lang="en-US" sz="1200" dirty="0"/>
              <a:t>.00 position.</a:t>
            </a:r>
          </a:p>
          <a:p>
            <a:endParaRPr lang="en-US" baseline="0" dirty="0"/>
          </a:p>
          <a:p>
            <a:endParaRPr lang="en-US" baseline="0" dirty="0"/>
          </a:p>
          <a:p>
            <a:r>
              <a:rPr lang="en-US" baseline="0" dirty="0"/>
              <a:t>To reproduce the picture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On the </a:t>
            </a:r>
            <a:r>
              <a:rPr lang="en-US" sz="1200" b="1" dirty="0"/>
              <a:t>Home</a:t>
            </a:r>
            <a:r>
              <a:rPr lang="en-US" sz="1200" dirty="0"/>
              <a:t> tab, in the </a:t>
            </a:r>
            <a:r>
              <a:rPr lang="en-US" sz="1200" b="1" dirty="0"/>
              <a:t>Slides</a:t>
            </a:r>
            <a:r>
              <a:rPr lang="en-US" sz="1200" dirty="0"/>
              <a:t> group, click </a:t>
            </a:r>
            <a:r>
              <a:rPr lang="en-US" sz="1200" b="1" dirty="0"/>
              <a:t>Layout</a:t>
            </a:r>
            <a:r>
              <a:rPr lang="en-US" sz="1200" dirty="0"/>
              <a:t>, and then click </a:t>
            </a:r>
            <a:r>
              <a:rPr lang="en-US" sz="1200" b="1" dirty="0"/>
              <a:t>Blank</a:t>
            </a:r>
            <a:r>
              <a:rPr lang="en-US" sz="1200" dirty="0"/>
              <a:t>.</a:t>
            </a:r>
          </a:p>
          <a:p>
            <a:pPr marL="228600" indent="-228600">
              <a:buFont typeface="+mj-lt"/>
              <a:buAutoNum type="arabicPeriod"/>
            </a:pPr>
            <a:r>
              <a:rPr lang="en-US" sz="1200" dirty="0"/>
              <a:t>On the </a:t>
            </a:r>
            <a:r>
              <a:rPr lang="en-US" sz="1200" b="1" dirty="0"/>
              <a:t>Insert</a:t>
            </a:r>
            <a:r>
              <a:rPr lang="en-US" sz="1200" dirty="0"/>
              <a:t> tab, in the </a:t>
            </a:r>
            <a:r>
              <a:rPr lang="en-US" sz="1200" b="1" dirty="0"/>
              <a:t>Images </a:t>
            </a:r>
            <a:r>
              <a:rPr lang="en-US" sz="1200" dirty="0"/>
              <a:t>group, click </a:t>
            </a:r>
            <a:r>
              <a:rPr lang="en-US" sz="1200" b="1" dirty="0"/>
              <a:t>Picture</a:t>
            </a:r>
            <a:r>
              <a:rPr lang="en-US" sz="1200" dirty="0"/>
              <a:t>. In the </a:t>
            </a:r>
            <a:r>
              <a:rPr lang="en-US" sz="1200" b="1" dirty="0"/>
              <a:t>Insert</a:t>
            </a:r>
            <a:r>
              <a:rPr lang="en-US" sz="1200" b="1" baseline="0" dirty="0"/>
              <a:t> Picture </a:t>
            </a:r>
            <a:r>
              <a:rPr lang="en-US" sz="1200" baseline="0" dirty="0"/>
              <a:t>dialog box, select a picture, and then click </a:t>
            </a:r>
            <a:r>
              <a:rPr lang="en-US" sz="1200" b="1" baseline="0" dirty="0"/>
              <a:t>Insert</a:t>
            </a:r>
            <a:r>
              <a:rPr lang="en-US" sz="1200" baseline="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On</a:t>
            </a:r>
            <a:r>
              <a:rPr lang="en-US" sz="1200" baseline="0" dirty="0"/>
              <a:t> the slide, s</a:t>
            </a:r>
            <a:r>
              <a:rPr lang="en-US" sz="1200" dirty="0"/>
              <a:t>elect the picture. </a:t>
            </a:r>
            <a:r>
              <a:rPr lang="en-US" sz="1200" i="0" baseline="0" dirty="0"/>
              <a:t>Under </a:t>
            </a:r>
            <a:r>
              <a:rPr lang="en-US" sz="1200" b="1" i="0" baseline="0" dirty="0"/>
              <a:t>Picture Tools</a:t>
            </a:r>
            <a:r>
              <a:rPr lang="en-US" sz="1200" i="0" baseline="0" dirty="0"/>
              <a:t>, on the </a:t>
            </a:r>
            <a:r>
              <a:rPr lang="en-US" sz="1200" b="1" i="0" baseline="0" dirty="0"/>
              <a:t>Format</a:t>
            </a:r>
            <a:r>
              <a:rPr lang="en-US" sz="1200" i="0" baseline="0" dirty="0"/>
              <a:t> tab, in the bottom right corner of the </a:t>
            </a:r>
            <a:r>
              <a:rPr lang="en-US" sz="1200" b="1" i="0" baseline="0" dirty="0"/>
              <a:t>Size</a:t>
            </a:r>
            <a:r>
              <a:rPr lang="en-US" sz="1200" i="0" baseline="0" dirty="0"/>
              <a:t> group, click the </a:t>
            </a:r>
            <a:r>
              <a:rPr lang="en-US" sz="1200" b="1" dirty="0"/>
              <a:t>Size and Position</a:t>
            </a:r>
            <a:r>
              <a:rPr lang="en-US" sz="1200" b="0" dirty="0"/>
              <a:t> dialog</a:t>
            </a:r>
            <a:r>
              <a:rPr lang="en-US" sz="1200" b="0" baseline="0" dirty="0"/>
              <a:t> box launcher. </a:t>
            </a:r>
            <a:r>
              <a:rPr lang="en-US" sz="1200" dirty="0"/>
              <a:t>In the </a:t>
            </a:r>
            <a:r>
              <a:rPr lang="en-US" sz="1200" b="1" dirty="0"/>
              <a:t>Format Picture </a:t>
            </a:r>
            <a:r>
              <a:rPr lang="en-US" sz="1200" dirty="0"/>
              <a:t>dialog box</a:t>
            </a:r>
            <a:r>
              <a:rPr lang="en-US" sz="1200" baseline="0" dirty="0"/>
              <a:t>, </a:t>
            </a:r>
            <a:r>
              <a:rPr lang="en-US" sz="1200" dirty="0"/>
              <a:t>resize or crop the picture as needed so that</a:t>
            </a:r>
            <a:r>
              <a:rPr lang="en-US" sz="1200" baseline="0" dirty="0"/>
              <a:t> the height is set to </a:t>
            </a:r>
            <a:r>
              <a:rPr lang="en-US" sz="1200" b="1" baseline="0" dirty="0"/>
              <a:t>7.5”</a:t>
            </a:r>
            <a:r>
              <a:rPr lang="en-US" sz="1200" baseline="0" dirty="0"/>
              <a:t> and </a:t>
            </a:r>
            <a:r>
              <a:rPr lang="en-US" sz="1200" b="0" baseline="0" dirty="0"/>
              <a:t>the width </a:t>
            </a:r>
            <a:r>
              <a:rPr lang="en-US" sz="1200" baseline="0" dirty="0"/>
              <a:t>is set to </a:t>
            </a:r>
            <a:r>
              <a:rPr lang="en-US" sz="1200" b="1" baseline="0" dirty="0"/>
              <a:t>20”</a:t>
            </a:r>
            <a:r>
              <a:rPr lang="en-US" sz="1200" baseline="0" dirty="0"/>
              <a:t>. </a:t>
            </a:r>
          </a:p>
          <a:p>
            <a:pPr marL="628650" lvl="1" indent="-171450">
              <a:buFont typeface="Arial" pitchFamily="34" charset="0"/>
              <a:buChar char="•"/>
            </a:pPr>
            <a:r>
              <a:rPr lang="en-US" sz="1200" kern="1200" dirty="0">
                <a:solidFill>
                  <a:schemeClr val="tx1"/>
                </a:solidFill>
                <a:effectLst/>
                <a:latin typeface="+mn-lt"/>
                <a:ea typeface="+mn-ea"/>
                <a:cs typeface="+mn-cs"/>
              </a:rPr>
              <a:t>To crop the picture, click </a:t>
            </a:r>
            <a:r>
              <a:rPr lang="en-US" sz="1200" b="1" kern="1200" dirty="0">
                <a:solidFill>
                  <a:schemeClr val="tx1"/>
                </a:solidFill>
                <a:effectLst/>
                <a:latin typeface="+mn-lt"/>
                <a:ea typeface="+mn-ea"/>
                <a:cs typeface="+mn-cs"/>
              </a:rPr>
              <a:t>Crop</a:t>
            </a:r>
            <a:r>
              <a:rPr lang="en-US" sz="1200" kern="1200" dirty="0">
                <a:solidFill>
                  <a:schemeClr val="tx1"/>
                </a:solidFill>
                <a:effectLst/>
                <a:latin typeface="+mn-lt"/>
                <a:ea typeface="+mn-ea"/>
                <a:cs typeface="+mn-cs"/>
              </a:rPr>
              <a:t> in the left pane, and in the </a:t>
            </a:r>
            <a:r>
              <a:rPr lang="en-US" sz="1200" b="1" kern="1200" dirty="0">
                <a:solidFill>
                  <a:schemeClr val="tx1"/>
                </a:solidFill>
                <a:effectLst/>
                <a:latin typeface="+mn-lt"/>
                <a:ea typeface="+mn-ea"/>
                <a:cs typeface="+mn-cs"/>
              </a:rPr>
              <a:t>Crop</a:t>
            </a:r>
            <a:r>
              <a:rPr lang="en-US" sz="1200" kern="1200" dirty="0">
                <a:solidFill>
                  <a:schemeClr val="tx1"/>
                </a:solidFill>
                <a:effectLst/>
                <a:latin typeface="+mn-lt"/>
                <a:ea typeface="+mn-ea"/>
                <a:cs typeface="+mn-cs"/>
              </a:rPr>
              <a:t> pane, under </a:t>
            </a:r>
            <a:r>
              <a:rPr lang="en-US" sz="1200" b="1" kern="1200" dirty="0">
                <a:solidFill>
                  <a:schemeClr val="tx1"/>
                </a:solidFill>
                <a:effectLst/>
                <a:latin typeface="+mn-lt"/>
                <a:ea typeface="+mn-ea"/>
                <a:cs typeface="+mn-cs"/>
              </a:rPr>
              <a:t>Crop position</a:t>
            </a:r>
            <a:r>
              <a:rPr lang="en-US" sz="1200" kern="1200" dirty="0">
                <a:solidFill>
                  <a:schemeClr val="tx1"/>
                </a:solidFill>
                <a:effectLst/>
                <a:latin typeface="+mn-lt"/>
                <a:ea typeface="+mn-ea"/>
                <a:cs typeface="+mn-cs"/>
              </a:rPr>
              <a:t>, enter values into the </a:t>
            </a:r>
            <a:r>
              <a:rPr lang="en-US" sz="1200" b="1" kern="1200" dirty="0">
                <a:solidFill>
                  <a:schemeClr val="tx1"/>
                </a:solidFill>
                <a:effectLst/>
                <a:latin typeface="+mn-lt"/>
                <a:ea typeface="+mn-ea"/>
                <a:cs typeface="+mn-cs"/>
              </a:rPr>
              <a:t>Height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Width</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Left</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Top</a:t>
            </a:r>
            <a:r>
              <a:rPr lang="en-US" sz="1200" kern="1200" dirty="0">
                <a:solidFill>
                  <a:schemeClr val="tx1"/>
                </a:solidFill>
                <a:effectLst/>
                <a:latin typeface="+mn-lt"/>
                <a:ea typeface="+mn-ea"/>
                <a:cs typeface="+mn-cs"/>
              </a:rPr>
              <a:t> boxes. </a:t>
            </a:r>
          </a:p>
          <a:p>
            <a:pPr marL="628650" lvl="1" indent="-171450">
              <a:buFont typeface="Arial" pitchFamily="34" charset="0"/>
              <a:buChar char="•"/>
            </a:pPr>
            <a:r>
              <a:rPr lang="en-US" sz="1200" kern="1200" dirty="0">
                <a:solidFill>
                  <a:schemeClr val="tx1"/>
                </a:solidFill>
                <a:effectLst/>
                <a:latin typeface="+mn-lt"/>
                <a:ea typeface="+mn-ea"/>
                <a:cs typeface="+mn-cs"/>
              </a:rPr>
              <a:t>To resize the picture, click </a:t>
            </a:r>
            <a:r>
              <a:rPr lang="en-US" sz="1200" b="1" kern="1200" dirty="0">
                <a:solidFill>
                  <a:schemeClr val="tx1"/>
                </a:solidFill>
                <a:effectLst/>
                <a:latin typeface="+mn-lt"/>
                <a:ea typeface="+mn-ea"/>
                <a:cs typeface="+mn-cs"/>
              </a:rPr>
              <a:t>Size</a:t>
            </a:r>
            <a:r>
              <a:rPr lang="en-US" sz="1200" kern="1200" dirty="0">
                <a:solidFill>
                  <a:schemeClr val="tx1"/>
                </a:solidFill>
                <a:effectLst/>
                <a:latin typeface="+mn-lt"/>
                <a:ea typeface="+mn-ea"/>
                <a:cs typeface="+mn-cs"/>
              </a:rPr>
              <a:t> in the left pane, and in the </a:t>
            </a:r>
            <a:r>
              <a:rPr lang="en-US" sz="1200" b="1" kern="1200" dirty="0">
                <a:solidFill>
                  <a:schemeClr val="tx1"/>
                </a:solidFill>
                <a:effectLst/>
                <a:latin typeface="+mn-lt"/>
                <a:ea typeface="+mn-ea"/>
                <a:cs typeface="+mn-cs"/>
              </a:rPr>
              <a:t>Size</a:t>
            </a:r>
            <a:r>
              <a:rPr lang="en-US" sz="1200" kern="1200" dirty="0">
                <a:solidFill>
                  <a:schemeClr val="tx1"/>
                </a:solidFill>
                <a:effectLst/>
                <a:latin typeface="+mn-lt"/>
                <a:ea typeface="+mn-ea"/>
                <a:cs typeface="+mn-cs"/>
              </a:rPr>
              <a:t> pane, under </a:t>
            </a:r>
            <a:r>
              <a:rPr lang="en-US" sz="1200" b="1" kern="1200" dirty="0">
                <a:solidFill>
                  <a:schemeClr val="tx1"/>
                </a:solidFill>
                <a:effectLst/>
                <a:latin typeface="+mn-lt"/>
                <a:ea typeface="+mn-ea"/>
                <a:cs typeface="+mn-cs"/>
              </a:rPr>
              <a:t>Size and rotate</a:t>
            </a:r>
            <a:r>
              <a:rPr lang="en-US" sz="1200" kern="1200" dirty="0">
                <a:solidFill>
                  <a:schemeClr val="tx1"/>
                </a:solidFill>
                <a:effectLst/>
                <a:latin typeface="+mn-lt"/>
                <a:ea typeface="+mn-ea"/>
                <a:cs typeface="+mn-cs"/>
              </a:rPr>
              <a:t>, enter values into the </a:t>
            </a:r>
            <a:r>
              <a:rPr lang="en-US" sz="1200" b="1" kern="1200" dirty="0">
                <a:solidFill>
                  <a:schemeClr val="tx1"/>
                </a:solidFill>
                <a:effectLst/>
                <a:latin typeface="+mn-lt"/>
                <a:ea typeface="+mn-ea"/>
                <a:cs typeface="+mn-cs"/>
              </a:rPr>
              <a:t>Height</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Width</a:t>
            </a:r>
            <a:r>
              <a:rPr lang="en-US" sz="1200" kern="1200" dirty="0">
                <a:solidFill>
                  <a:schemeClr val="tx1"/>
                </a:solidFill>
                <a:effectLst/>
                <a:latin typeface="+mn-lt"/>
                <a:ea typeface="+mn-ea"/>
                <a:cs typeface="+mn-cs"/>
              </a:rPr>
              <a:t> boxes.</a:t>
            </a:r>
          </a:p>
          <a:p>
            <a:pPr marL="228600" indent="-228600">
              <a:buFont typeface="+mj-lt"/>
              <a:buAutoNum type="arabicPeriod"/>
            </a:pPr>
            <a:r>
              <a:rPr lang="en-US" baseline="0" dirty="0"/>
              <a:t>On the </a:t>
            </a:r>
            <a:r>
              <a:rPr lang="en-US" b="1" baseline="0" dirty="0"/>
              <a:t>Home</a:t>
            </a:r>
            <a:r>
              <a:rPr lang="en-US" baseline="0" dirty="0"/>
              <a:t> tab, in the </a:t>
            </a:r>
            <a:r>
              <a:rPr lang="en-US" b="1" baseline="0" dirty="0"/>
              <a:t>Drawing</a:t>
            </a:r>
            <a:r>
              <a:rPr lang="en-US" baseline="0" dirty="0"/>
              <a:t> group, click the arrow under </a:t>
            </a:r>
            <a:r>
              <a:rPr lang="en-US" b="1" baseline="0" dirty="0"/>
              <a:t>Arrange</a:t>
            </a:r>
            <a:r>
              <a:rPr lang="en-US" baseline="0" dirty="0"/>
              <a:t>, point to </a:t>
            </a:r>
            <a:r>
              <a:rPr lang="en-US" b="1" baseline="0" dirty="0"/>
              <a:t>Align</a:t>
            </a:r>
            <a:r>
              <a:rPr lang="en-US" b="0" baseline="0" dirty="0"/>
              <a:t>,</a:t>
            </a:r>
            <a:r>
              <a:rPr lang="en-US" baseline="0" dirty="0"/>
              <a:t> and then do the following:</a:t>
            </a:r>
          </a:p>
          <a:p>
            <a:pPr marL="685800" lvl="1" indent="-228600">
              <a:buFont typeface="+mj-lt"/>
              <a:buAutoNum type="arabicPeriod"/>
            </a:pPr>
            <a:r>
              <a:rPr lang="en-US" baseline="0" dirty="0"/>
              <a:t>Click </a:t>
            </a:r>
            <a:r>
              <a:rPr lang="en-US" b="1" baseline="0" dirty="0"/>
              <a:t>Align to Slide</a:t>
            </a:r>
            <a:r>
              <a:rPr lang="en-US" baseline="0" dirty="0"/>
              <a:t>.</a:t>
            </a:r>
          </a:p>
          <a:p>
            <a:pPr marL="685800" lvl="1" indent="-228600">
              <a:buFont typeface="+mj-lt"/>
              <a:buAutoNum type="arabicPeriod"/>
            </a:pPr>
            <a:r>
              <a:rPr lang="en-US" baseline="0" dirty="0"/>
              <a:t>Click </a:t>
            </a:r>
            <a:r>
              <a:rPr lang="en-US" b="1" baseline="0" dirty="0"/>
              <a:t>Align</a:t>
            </a:r>
            <a:r>
              <a:rPr lang="en-US" baseline="0" dirty="0"/>
              <a:t> </a:t>
            </a:r>
            <a:r>
              <a:rPr lang="en-US" b="1" baseline="0" dirty="0"/>
              <a:t>Left</a:t>
            </a:r>
            <a:r>
              <a:rPr lang="en-US" baseline="0" dirty="0"/>
              <a:t>.</a:t>
            </a:r>
          </a:p>
          <a:p>
            <a:pPr marL="685800" lvl="1" indent="-228600">
              <a:buFont typeface="+mj-lt"/>
              <a:buAutoNum type="arabicPeriod"/>
            </a:pPr>
            <a:r>
              <a:rPr lang="en-US" baseline="0" dirty="0"/>
              <a:t>Click </a:t>
            </a:r>
            <a:r>
              <a:rPr lang="en-US" b="1" baseline="0" dirty="0"/>
              <a:t>Align</a:t>
            </a:r>
            <a:r>
              <a:rPr lang="en-US" baseline="0" dirty="0"/>
              <a:t> </a:t>
            </a:r>
            <a:r>
              <a:rPr lang="en-US" b="1" baseline="0" dirty="0"/>
              <a:t>Middle</a:t>
            </a:r>
            <a:r>
              <a:rPr lang="en-US" baseline="0" dirty="0"/>
              <a:t>.</a:t>
            </a:r>
          </a:p>
          <a:p>
            <a:pPr marL="228600" indent="-228600">
              <a:buFont typeface="+mj-lt"/>
              <a:buAutoNum type="arabicPeriod"/>
            </a:pPr>
            <a:endParaRPr lang="en-US" baseline="0" dirty="0"/>
          </a:p>
          <a:p>
            <a:pPr marL="228600" indent="-228600">
              <a:buFont typeface="+mj-lt"/>
              <a:buAutoNum type="arabicPeriod"/>
            </a:pPr>
            <a:endParaRPr lang="en-US" baseline="0" dirty="0"/>
          </a:p>
          <a:p>
            <a:pPr marL="228600" indent="-228600">
              <a:buFont typeface="+mj-lt"/>
              <a:buNone/>
            </a:pPr>
            <a:r>
              <a:rPr lang="en-US" baseline="0" dirty="0"/>
              <a:t>To reproduce the first snowflake effect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a:t>On the </a:t>
            </a:r>
            <a:r>
              <a:rPr lang="en-US" sz="1200" b="1" i="0" baseline="0" dirty="0"/>
              <a:t>Insert</a:t>
            </a:r>
            <a:r>
              <a:rPr lang="en-US" sz="1200" i="0" baseline="0" dirty="0"/>
              <a:t> tab, in the </a:t>
            </a:r>
            <a:r>
              <a:rPr lang="en-US" sz="1200" b="1" i="0" baseline="0" dirty="0"/>
              <a:t>Images </a:t>
            </a:r>
            <a:r>
              <a:rPr lang="en-US" sz="1200" i="0" baseline="0" dirty="0"/>
              <a:t>group, click </a:t>
            </a:r>
            <a:r>
              <a:rPr lang="en-US" sz="1200" b="1" i="0" baseline="0" dirty="0"/>
              <a:t>Clip Art</a:t>
            </a:r>
            <a:r>
              <a:rPr lang="en-US" sz="1200" i="0" baseline="0" dirty="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a:t>In the </a:t>
            </a:r>
            <a:r>
              <a:rPr lang="en-US" sz="1200" b="1" baseline="0" dirty="0"/>
              <a:t>Clip Art</a:t>
            </a:r>
            <a:r>
              <a:rPr lang="en-US" sz="1200" b="0" baseline="0" dirty="0"/>
              <a:t> pane, in the </a:t>
            </a:r>
            <a:r>
              <a:rPr lang="en-US" sz="1200" b="1" baseline="0" dirty="0"/>
              <a:t>Search for</a:t>
            </a:r>
            <a:r>
              <a:rPr lang="en-US" sz="1200" b="0" baseline="0" dirty="0"/>
              <a:t> box, enter </a:t>
            </a:r>
            <a:r>
              <a:rPr lang="en-US" sz="1200" b="1" baseline="0" dirty="0"/>
              <a:t>j0299587.wmf</a:t>
            </a:r>
            <a:r>
              <a:rPr lang="en-US" sz="1200" b="0" dirty="0"/>
              <a:t>, clear</a:t>
            </a:r>
            <a:r>
              <a:rPr lang="en-US" sz="1200" b="0" baseline="0" dirty="0"/>
              <a:t> the </a:t>
            </a:r>
            <a:r>
              <a:rPr lang="en-US" sz="1200" b="1" baseline="0" dirty="0"/>
              <a:t>Include Office.com content </a:t>
            </a:r>
            <a:r>
              <a:rPr lang="en-US" sz="1200" baseline="0" dirty="0"/>
              <a:t>check box</a:t>
            </a:r>
            <a:r>
              <a:rPr lang="en-US" sz="1200" b="0" baseline="0" dirty="0"/>
              <a:t> and then c</a:t>
            </a:r>
            <a:r>
              <a:rPr lang="en-US" sz="1200" baseline="0" dirty="0"/>
              <a:t>lick </a:t>
            </a:r>
            <a:r>
              <a:rPr lang="en-US" sz="1200" b="1" baseline="0" dirty="0"/>
              <a:t>Go</a:t>
            </a:r>
            <a:r>
              <a:rPr lang="en-US" sz="1200" b="0" baseline="0" dirty="0"/>
              <a:t>. </a:t>
            </a:r>
            <a:r>
              <a:rPr lang="en-US" sz="1200" baseline="0" dirty="0"/>
              <a:t>Select the clip art file in the pane to insert it into the slide. </a:t>
            </a:r>
            <a:r>
              <a:rPr lang="en-US" sz="1200" i="0" baseline="0" dirty="0"/>
              <a:t>Note: If you choose another clip art file, the clip art must be in the Windows Metafile format (.</a:t>
            </a:r>
            <a:r>
              <a:rPr lang="en-US" sz="1200" i="0" baseline="0" dirty="0" err="1"/>
              <a:t>wmf</a:t>
            </a:r>
            <a:r>
              <a:rPr lang="en-US" sz="1200" i="0" baseline="0" dirty="0"/>
              <a:t>). </a:t>
            </a:r>
            <a:endParaRPr lang="en-US" sz="1200" i="1"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a:t>On the slide, select the clip art. On the </a:t>
            </a:r>
            <a:r>
              <a:rPr lang="en-US" sz="1200" b="1" i="0" baseline="0" dirty="0"/>
              <a:t>Home</a:t>
            </a:r>
            <a:r>
              <a:rPr lang="en-US" sz="1200" i="0" baseline="0" dirty="0"/>
              <a:t> tab, in the </a:t>
            </a:r>
            <a:r>
              <a:rPr lang="en-US" sz="1200" b="1" i="0" baseline="0" dirty="0"/>
              <a:t>Drawing</a:t>
            </a:r>
            <a:r>
              <a:rPr lang="en-US" sz="1200" i="0" baseline="0" dirty="0"/>
              <a:t> group, click </a:t>
            </a:r>
            <a:r>
              <a:rPr lang="en-US" sz="1200" b="1" i="0" baseline="0" dirty="0"/>
              <a:t>Arrange</a:t>
            </a:r>
            <a:r>
              <a:rPr lang="en-US" sz="1200" i="0" baseline="0" dirty="0"/>
              <a:t>, and then click </a:t>
            </a:r>
            <a:r>
              <a:rPr lang="en-US" sz="1200" b="1" i="0" baseline="0" dirty="0"/>
              <a:t>Ungroup</a:t>
            </a:r>
            <a:r>
              <a:rPr lang="en-US" sz="1200" i="0" baseline="0" dirty="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In the </a:t>
            </a:r>
            <a:r>
              <a:rPr lang="en-US" sz="1200" b="1" baseline="0" dirty="0"/>
              <a:t>Microsoft Office PowerPoint </a:t>
            </a:r>
            <a:r>
              <a:rPr lang="en-US" sz="1200" baseline="0" dirty="0"/>
              <a:t>dialog box, click </a:t>
            </a:r>
            <a:r>
              <a:rPr lang="en-US" sz="1200" b="1" baseline="0" dirty="0"/>
              <a:t>Yes</a:t>
            </a:r>
            <a:r>
              <a:rPr lang="en-US" sz="1200" baseline="0" dirty="0"/>
              <a:t>. </a:t>
            </a:r>
            <a:endParaRPr lang="en-US" sz="1200" i="1"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On the slide, select the converted clip art. On the </a:t>
            </a:r>
            <a:r>
              <a:rPr lang="en-US" sz="1200" b="1" baseline="0" dirty="0"/>
              <a:t>Home</a:t>
            </a:r>
            <a:r>
              <a:rPr lang="en-US" sz="1200" baseline="0" dirty="0"/>
              <a:t> tab, in the </a:t>
            </a:r>
            <a:r>
              <a:rPr lang="en-US" sz="1200" b="1" baseline="0" dirty="0"/>
              <a:t>Editing</a:t>
            </a:r>
            <a:r>
              <a:rPr lang="en-US" sz="1200" baseline="0" dirty="0"/>
              <a:t> group, click </a:t>
            </a:r>
            <a:r>
              <a:rPr lang="en-US" sz="1200" b="1" baseline="0" dirty="0"/>
              <a:t>Select</a:t>
            </a:r>
            <a:r>
              <a:rPr lang="en-US" sz="1200" baseline="0" dirty="0"/>
              <a:t>, and then click </a:t>
            </a:r>
            <a:r>
              <a:rPr lang="en-US" sz="1200" b="1" baseline="0" dirty="0"/>
              <a:t>Selection Pane</a:t>
            </a:r>
            <a:r>
              <a:rPr lang="en-US" sz="1200" baseline="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In the </a:t>
            </a:r>
            <a:r>
              <a:rPr lang="en-US" sz="1200" b="1" baseline="0" dirty="0"/>
              <a:t>Selection and Visibility </a:t>
            </a:r>
            <a:r>
              <a:rPr lang="en-US" sz="1200" b="0" baseline="0" dirty="0"/>
              <a:t>task</a:t>
            </a:r>
            <a:r>
              <a:rPr lang="en-US" sz="1200" b="1" baseline="0" dirty="0"/>
              <a:t> </a:t>
            </a:r>
            <a:r>
              <a:rPr lang="en-US" sz="1200" b="0" baseline="0" dirty="0"/>
              <a:t>pane</a:t>
            </a:r>
            <a:r>
              <a:rPr lang="en-US" sz="1200" baseline="0" dirty="0"/>
              <a:t>, select the top-level group. On the </a:t>
            </a:r>
            <a:r>
              <a:rPr lang="en-US" sz="1200" b="1" baseline="0" dirty="0"/>
              <a:t>Home</a:t>
            </a:r>
            <a:r>
              <a:rPr lang="en-US" sz="1200" baseline="0" dirty="0"/>
              <a:t> tab, in the </a:t>
            </a:r>
            <a:r>
              <a:rPr lang="en-US" sz="1200" b="1" baseline="0" dirty="0"/>
              <a:t>Drawing</a:t>
            </a:r>
            <a:r>
              <a:rPr lang="en-US" sz="1200" baseline="0" dirty="0"/>
              <a:t> group, click </a:t>
            </a:r>
            <a:r>
              <a:rPr lang="en-US" sz="1200" b="1" baseline="0" dirty="0"/>
              <a:t>Arrange</a:t>
            </a:r>
            <a:r>
              <a:rPr lang="en-US" sz="1200" baseline="0" dirty="0"/>
              <a:t>, and then click </a:t>
            </a:r>
            <a:r>
              <a:rPr lang="en-US" sz="1200" b="1" baseline="0" dirty="0"/>
              <a:t>Ungroup</a:t>
            </a:r>
            <a:r>
              <a:rPr lang="en-US" sz="1200" baseline="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Also in the </a:t>
            </a:r>
            <a:r>
              <a:rPr lang="en-US" sz="1200" b="1" baseline="0" dirty="0"/>
              <a:t>Selection and Visibility</a:t>
            </a:r>
            <a:r>
              <a:rPr lang="en-US" sz="1200" baseline="0" dirty="0"/>
              <a:t> pane,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Select the </a:t>
            </a:r>
            <a:r>
              <a:rPr lang="en-US" sz="1200" b="1" baseline="0" dirty="0" err="1"/>
              <a:t>Autoshape</a:t>
            </a:r>
            <a:r>
              <a:rPr lang="en-US" sz="1200" baseline="0" dirty="0"/>
              <a:t> object, and then press DELETE.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Press and hold CTRL+SHIFT, select all of the rectangle shapes, and then press DELETE.</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sz="1200" baseline="0" dirty="0"/>
              <a:t>Also in the </a:t>
            </a:r>
            <a:r>
              <a:rPr lang="en-US" sz="1200" b="1" baseline="0" dirty="0"/>
              <a:t>Selection and Visibility</a:t>
            </a:r>
            <a:r>
              <a:rPr lang="en-US" sz="1200" baseline="0" dirty="0"/>
              <a:t> task pane, p</a:t>
            </a:r>
            <a:r>
              <a:rPr lang="en-US" baseline="0" dirty="0"/>
              <a:t>ress and hold CTRL</a:t>
            </a:r>
            <a:r>
              <a:rPr lang="en-US" sz="1200" baseline="0" dirty="0"/>
              <a:t>+SHIFT</a:t>
            </a:r>
            <a:r>
              <a:rPr lang="en-US" baseline="0" dirty="0"/>
              <a:t>, and then select all the freeform shapes. On the </a:t>
            </a:r>
            <a:r>
              <a:rPr lang="en-US" b="1" baseline="0" dirty="0"/>
              <a:t>Home</a:t>
            </a:r>
            <a:r>
              <a:rPr lang="en-US" baseline="0" dirty="0"/>
              <a:t> tab, in the </a:t>
            </a:r>
            <a:r>
              <a:rPr lang="en-US" b="1" baseline="0" dirty="0"/>
              <a:t>Drawing</a:t>
            </a:r>
            <a:r>
              <a:rPr lang="en-US" baseline="0" dirty="0"/>
              <a:t> group, click the arrow under </a:t>
            </a:r>
            <a:r>
              <a:rPr lang="en-US" b="1" baseline="0" dirty="0"/>
              <a:t>Arrange</a:t>
            </a:r>
            <a:r>
              <a:rPr lang="en-US" baseline="0" dirty="0"/>
              <a:t>, and then click </a:t>
            </a:r>
            <a:r>
              <a:rPr lang="en-US" b="1" baseline="0" dirty="0"/>
              <a:t>Group</a:t>
            </a:r>
            <a:r>
              <a:rPr lang="en-US" baseline="0" dirty="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sz="1200" baseline="0" dirty="0"/>
              <a:t>Also in the </a:t>
            </a:r>
            <a:r>
              <a:rPr lang="en-US" sz="1200" b="1" baseline="0" dirty="0"/>
              <a:t>Selection and Visibility</a:t>
            </a:r>
            <a:r>
              <a:rPr lang="en-US" sz="1200" baseline="0" dirty="0"/>
              <a:t> task pane, s</a:t>
            </a:r>
            <a:r>
              <a:rPr lang="en-US" baseline="0" dirty="0"/>
              <a:t>elect the group of objects (the snowflake). On the </a:t>
            </a:r>
            <a:r>
              <a:rPr lang="en-US" b="1" baseline="0" dirty="0"/>
              <a:t>Home</a:t>
            </a:r>
            <a:r>
              <a:rPr lang="en-US" baseline="0" dirty="0"/>
              <a:t> tab, in the </a:t>
            </a:r>
            <a:r>
              <a:rPr lang="en-US" b="1" baseline="0" dirty="0"/>
              <a:t>Drawing</a:t>
            </a:r>
            <a:r>
              <a:rPr lang="en-US" baseline="0" dirty="0"/>
              <a:t> group, click the arrow next to </a:t>
            </a:r>
            <a:r>
              <a:rPr lang="en-US" b="1" baseline="0" dirty="0"/>
              <a:t>Shape</a:t>
            </a:r>
            <a:r>
              <a:rPr lang="en-US" baseline="0" dirty="0"/>
              <a:t> </a:t>
            </a:r>
            <a:r>
              <a:rPr lang="en-US" b="1" baseline="0" dirty="0"/>
              <a:t>Fill</a:t>
            </a:r>
            <a:r>
              <a:rPr lang="en-US" baseline="0" dirty="0"/>
              <a:t>, and then under </a:t>
            </a:r>
            <a:r>
              <a:rPr lang="en-US" b="1" baseline="0" dirty="0"/>
              <a:t>Theme</a:t>
            </a:r>
            <a:r>
              <a:rPr lang="en-US" baseline="0" dirty="0"/>
              <a:t> </a:t>
            </a:r>
            <a:r>
              <a:rPr lang="en-US" b="1" baseline="0" dirty="0"/>
              <a:t>Colors</a:t>
            </a:r>
            <a:r>
              <a:rPr lang="en-US" baseline="0" dirty="0"/>
              <a:t> click </a:t>
            </a:r>
            <a:r>
              <a:rPr lang="en-US" b="1" baseline="0" dirty="0"/>
              <a:t>White, Background 1 </a:t>
            </a:r>
            <a:r>
              <a:rPr lang="en-US" baseline="0" dirty="0"/>
              <a:t>(first row, first option from the left).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baseline="0" dirty="0"/>
              <a:t>On the slide, right-click the group of objects and then click </a:t>
            </a:r>
            <a:r>
              <a:rPr lang="en-US" b="1" baseline="0" dirty="0"/>
              <a:t>Cut</a:t>
            </a:r>
            <a:r>
              <a:rPr lang="en-US" baseline="0" dirty="0"/>
              <a:t>. On the </a:t>
            </a:r>
            <a:r>
              <a:rPr lang="en-US" b="1" baseline="0" dirty="0"/>
              <a:t>Home</a:t>
            </a:r>
            <a:r>
              <a:rPr lang="en-US" baseline="0" dirty="0"/>
              <a:t> tab, in the </a:t>
            </a:r>
            <a:r>
              <a:rPr lang="en-US" b="1" baseline="0" dirty="0"/>
              <a:t>Clipboard</a:t>
            </a:r>
            <a:r>
              <a:rPr lang="en-US" baseline="0" dirty="0"/>
              <a:t> group, click the arrow under </a:t>
            </a:r>
            <a:r>
              <a:rPr lang="en-US" b="1" baseline="0" dirty="0"/>
              <a:t>Paste</a:t>
            </a:r>
            <a:r>
              <a:rPr lang="en-US" b="0" baseline="0" dirty="0"/>
              <a:t>,</a:t>
            </a:r>
            <a:r>
              <a:rPr lang="en-US" baseline="0" dirty="0"/>
              <a:t> and then click </a:t>
            </a:r>
            <a:r>
              <a:rPr lang="en-US" b="1" baseline="0" dirty="0"/>
              <a:t>Paste</a:t>
            </a:r>
            <a:r>
              <a:rPr lang="en-US" baseline="0" dirty="0"/>
              <a:t> </a:t>
            </a:r>
            <a:r>
              <a:rPr lang="en-US" b="1" baseline="0" dirty="0"/>
              <a:t>Special</a:t>
            </a:r>
            <a:r>
              <a:rPr lang="en-US" baseline="0" dirty="0"/>
              <a:t>. In the </a:t>
            </a:r>
            <a:r>
              <a:rPr lang="en-US" b="1" baseline="0" dirty="0"/>
              <a:t>Paste</a:t>
            </a:r>
            <a:r>
              <a:rPr lang="en-US" baseline="0" dirty="0"/>
              <a:t> </a:t>
            </a:r>
            <a:r>
              <a:rPr lang="en-US" b="1" baseline="0" dirty="0"/>
              <a:t>Special</a:t>
            </a:r>
            <a:r>
              <a:rPr lang="en-US" baseline="0" dirty="0"/>
              <a:t> dialog box, check </a:t>
            </a:r>
            <a:r>
              <a:rPr lang="en-US" b="1" baseline="0" dirty="0"/>
              <a:t>Paste</a:t>
            </a:r>
            <a:r>
              <a:rPr lang="en-US" baseline="0" dirty="0"/>
              <a:t>, and then under </a:t>
            </a:r>
            <a:r>
              <a:rPr lang="en-US" b="1" baseline="0" dirty="0"/>
              <a:t>As</a:t>
            </a:r>
            <a:r>
              <a:rPr lang="en-US" baseline="0" dirty="0"/>
              <a:t>, select </a:t>
            </a:r>
            <a:r>
              <a:rPr lang="en-US" b="1" baseline="0" dirty="0"/>
              <a:t>Picture (PNG)</a:t>
            </a:r>
            <a:r>
              <a:rPr lang="en-US" baseline="0" dirty="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baseline="0" dirty="0"/>
              <a:t>On the slide, select the new snowflake. Under </a:t>
            </a:r>
            <a:r>
              <a:rPr lang="en-US" b="1" baseline="0" dirty="0"/>
              <a:t>Picture Tools</a:t>
            </a:r>
            <a:r>
              <a:rPr lang="en-US" baseline="0" dirty="0"/>
              <a:t>, on the </a:t>
            </a:r>
            <a:r>
              <a:rPr lang="en-US" b="1" baseline="0" dirty="0"/>
              <a:t>Format</a:t>
            </a:r>
            <a:r>
              <a:rPr lang="en-US" baseline="0" dirty="0"/>
              <a:t> tab, in the bottom right corner of the </a:t>
            </a:r>
            <a:r>
              <a:rPr lang="en-US" b="1" baseline="0" dirty="0"/>
              <a:t>Size</a:t>
            </a:r>
            <a:r>
              <a:rPr lang="en-US" baseline="0" dirty="0"/>
              <a:t> group, click the </a:t>
            </a:r>
            <a:r>
              <a:rPr lang="en-US" b="1" baseline="0" dirty="0"/>
              <a:t>Size and Position</a:t>
            </a:r>
            <a:r>
              <a:rPr lang="en-US" baseline="0" dirty="0"/>
              <a:t> dialog box launcher. In the </a:t>
            </a:r>
            <a:r>
              <a:rPr lang="en-US" b="1" baseline="0" dirty="0"/>
              <a:t>Format Picture </a:t>
            </a:r>
            <a:r>
              <a:rPr lang="en-US" baseline="0" dirty="0"/>
              <a:t>dialog box, on the </a:t>
            </a:r>
            <a:r>
              <a:rPr lang="en-US" b="1" baseline="0" dirty="0"/>
              <a:t>Size</a:t>
            </a:r>
            <a:r>
              <a:rPr lang="en-US" baseline="0" dirty="0"/>
              <a:t> tab, under </a:t>
            </a:r>
            <a:r>
              <a:rPr lang="en-US" b="1" baseline="0" dirty="0"/>
              <a:t>Size and rotation</a:t>
            </a:r>
            <a:r>
              <a:rPr lang="en-US" b="0" baseline="0" dirty="0"/>
              <a:t>, </a:t>
            </a:r>
            <a:r>
              <a:rPr lang="en-US" baseline="0" dirty="0"/>
              <a:t>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Height </a:t>
            </a:r>
            <a:r>
              <a:rPr lang="en-US" sz="1200" i="0" baseline="0" dirty="0"/>
              <a:t>box, enter </a:t>
            </a:r>
            <a:r>
              <a:rPr lang="en-US" sz="1200" b="1" i="0" baseline="0" dirty="0"/>
              <a:t>1”</a:t>
            </a:r>
            <a:r>
              <a:rPr lang="en-US" sz="1200" i="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Width</a:t>
            </a:r>
            <a:r>
              <a:rPr lang="en-US" sz="1200" i="0" baseline="0" dirty="0"/>
              <a:t> box, enter </a:t>
            </a:r>
            <a:r>
              <a:rPr lang="en-US" sz="1200" b="1" i="0" baseline="0" dirty="0"/>
              <a:t>0.87”</a:t>
            </a:r>
            <a:r>
              <a:rPr lang="en-US" sz="1200" i="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Rotation</a:t>
            </a:r>
            <a:r>
              <a:rPr lang="en-US" sz="1200" i="0" baseline="0" dirty="0"/>
              <a:t> box, enter </a:t>
            </a:r>
            <a:r>
              <a:rPr lang="en-US" sz="1200" b="1" i="0" baseline="0" dirty="0"/>
              <a:t>20</a:t>
            </a:r>
            <a:r>
              <a:rPr lang="en-US" sz="1200" b="1" i="0" baseline="0" dirty="0">
                <a:latin typeface="Arial"/>
                <a:cs typeface="Arial"/>
              </a:rPr>
              <a:t>°.</a:t>
            </a:r>
            <a:endParaRPr lang="en-US" baseline="0" dirty="0"/>
          </a:p>
          <a:p>
            <a:pPr marL="228600" indent="-228600">
              <a:buFont typeface="+mj-lt"/>
              <a:buAutoNum type="arabicPeriod" startAt="12"/>
            </a:pPr>
            <a:r>
              <a:rPr lang="en-US" baseline="0" dirty="0"/>
              <a:t>Drag the snowflake into the top left corner of the picture.</a:t>
            </a:r>
          </a:p>
          <a:p>
            <a:pPr marL="228600" indent="-228600">
              <a:buFont typeface="+mj-lt"/>
              <a:buAutoNum type="arabicPeriod" startAt="12"/>
            </a:pPr>
            <a:endParaRPr lang="en-US" dirty="0"/>
          </a:p>
          <a:p>
            <a:pPr marL="228600" indent="-228600">
              <a:buFont typeface="+mj-lt"/>
              <a:buAutoNum type="arabicPeriod" startAt="12"/>
            </a:pPr>
            <a:endParaRPr lang="en-US" dirty="0"/>
          </a:p>
          <a:p>
            <a:pPr marL="228600" indent="-228600">
              <a:buFont typeface="+mj-lt"/>
              <a:buNone/>
            </a:pPr>
            <a:r>
              <a:rPr lang="en-US" dirty="0"/>
              <a:t>To reproduce the second snowflake effect on this</a:t>
            </a:r>
            <a:r>
              <a:rPr lang="en-US" baseline="0" dirty="0"/>
              <a:t> slide, do the following:</a:t>
            </a:r>
            <a:endParaRPr lang="en-US" dirty="0"/>
          </a:p>
          <a:p>
            <a:pPr marL="228600" indent="-228600">
              <a:buFont typeface="+mj-lt"/>
              <a:buAutoNum type="arabicPeriod"/>
            </a:pPr>
            <a:r>
              <a:rPr lang="en-US" dirty="0"/>
              <a:t>On the slide, select the snowflake</a:t>
            </a:r>
            <a:r>
              <a:rPr lang="en-US" baseline="0" dirty="0"/>
              <a:t>. </a:t>
            </a:r>
            <a:r>
              <a:rPr lang="en-US" sz="1200" kern="1200" dirty="0">
                <a:solidFill>
                  <a:schemeClr val="tx1"/>
                </a:solidFill>
                <a:effectLst/>
                <a:latin typeface="+mn-lt"/>
                <a:ea typeface="+mn-ea"/>
                <a:cs typeface="+mn-cs"/>
              </a:rPr>
              <a:t>On the </a:t>
            </a:r>
            <a:r>
              <a:rPr lang="en-US" sz="1200" b="1" kern="1200" dirty="0">
                <a:solidFill>
                  <a:schemeClr val="tx1"/>
                </a:solidFill>
                <a:effectLst/>
                <a:latin typeface="+mn-lt"/>
                <a:ea typeface="+mn-ea"/>
                <a:cs typeface="+mn-cs"/>
              </a:rPr>
              <a:t>Home</a:t>
            </a:r>
            <a:r>
              <a:rPr lang="en-US" sz="1200" kern="1200" dirty="0">
                <a:solidFill>
                  <a:schemeClr val="tx1"/>
                </a:solidFill>
                <a:effectLst/>
                <a:latin typeface="+mn-lt"/>
                <a:ea typeface="+mn-ea"/>
                <a:cs typeface="+mn-cs"/>
              </a:rPr>
              <a:t> tab, in the </a:t>
            </a:r>
            <a:r>
              <a:rPr lang="en-US" sz="1200" b="1" kern="1200" dirty="0">
                <a:solidFill>
                  <a:schemeClr val="tx1"/>
                </a:solidFill>
                <a:effectLst/>
                <a:latin typeface="+mn-lt"/>
                <a:ea typeface="+mn-ea"/>
                <a:cs typeface="+mn-cs"/>
              </a:rPr>
              <a:t>Clipboard</a:t>
            </a:r>
            <a:r>
              <a:rPr lang="en-US" sz="1200" kern="1200" dirty="0">
                <a:solidFill>
                  <a:schemeClr val="tx1"/>
                </a:solidFill>
                <a:effectLst/>
                <a:latin typeface="+mn-lt"/>
                <a:ea typeface="+mn-ea"/>
                <a:cs typeface="+mn-cs"/>
              </a:rPr>
              <a:t> group, click the arrow to the right of </a:t>
            </a:r>
            <a:r>
              <a:rPr lang="en-US" sz="1200" b="1" kern="1200" dirty="0">
                <a:solidFill>
                  <a:schemeClr val="tx1"/>
                </a:solidFill>
                <a:effectLst/>
                <a:latin typeface="+mn-lt"/>
                <a:ea typeface="+mn-ea"/>
                <a:cs typeface="+mn-cs"/>
              </a:rPr>
              <a:t>Copy</a:t>
            </a:r>
            <a:r>
              <a:rPr lang="en-US" sz="1200" kern="1200" dirty="0">
                <a:solidFill>
                  <a:schemeClr val="tx1"/>
                </a:solidFill>
                <a:effectLst/>
                <a:latin typeface="+mn-lt"/>
                <a:ea typeface="+mn-ea"/>
                <a:cs typeface="+mn-cs"/>
              </a:rPr>
              <a:t>, and then click </a:t>
            </a:r>
            <a:r>
              <a:rPr lang="en-US" sz="1200" b="1" kern="1200" dirty="0">
                <a:solidFill>
                  <a:schemeClr val="tx1"/>
                </a:solidFill>
                <a:effectLst/>
                <a:latin typeface="+mn-lt"/>
                <a:ea typeface="+mn-ea"/>
                <a:cs typeface="+mn-cs"/>
              </a:rPr>
              <a:t>Duplicate</a:t>
            </a:r>
            <a:r>
              <a:rPr lang="en-US" sz="1200" kern="1200" dirty="0">
                <a:solidFill>
                  <a:schemeClr val="tx1"/>
                </a:solidFill>
                <a:effectLst/>
                <a:latin typeface="+mn-lt"/>
                <a:ea typeface="+mn-ea"/>
                <a:cs typeface="+mn-cs"/>
              </a:rPr>
              <a:t>.</a:t>
            </a:r>
            <a:endParaRPr lang="en-US" baseline="0" dirty="0"/>
          </a:p>
          <a:p>
            <a:pPr marL="228600" indent="-228600">
              <a:buFont typeface="+mj-lt"/>
              <a:buAutoNum type="arabicPeriod"/>
            </a:pPr>
            <a:r>
              <a:rPr lang="en-US" baseline="0" dirty="0"/>
              <a:t>Select the second snowflake. Under </a:t>
            </a:r>
            <a:r>
              <a:rPr lang="en-US" b="1" baseline="0" dirty="0"/>
              <a:t>Picture Tools</a:t>
            </a:r>
            <a:r>
              <a:rPr lang="en-US" baseline="0" dirty="0"/>
              <a:t>, on the </a:t>
            </a:r>
            <a:r>
              <a:rPr lang="en-US" b="1" baseline="0" dirty="0"/>
              <a:t>Format</a:t>
            </a:r>
            <a:r>
              <a:rPr lang="en-US" baseline="0" dirty="0"/>
              <a:t> tab, in the bottom right corner of the </a:t>
            </a:r>
            <a:r>
              <a:rPr lang="en-US" b="1" baseline="0" dirty="0"/>
              <a:t>Size</a:t>
            </a:r>
            <a:r>
              <a:rPr lang="en-US" baseline="0" dirty="0"/>
              <a:t> group, click the </a:t>
            </a:r>
            <a:r>
              <a:rPr lang="en-US" b="1" baseline="0" dirty="0"/>
              <a:t>Size and Position</a:t>
            </a:r>
            <a:r>
              <a:rPr lang="en-US" baseline="0" dirty="0"/>
              <a:t> dialog box launcher. In the </a:t>
            </a:r>
            <a:r>
              <a:rPr lang="en-US" b="1" baseline="0" dirty="0"/>
              <a:t>Format Picture </a:t>
            </a:r>
            <a:r>
              <a:rPr lang="en-US" baseline="0" dirty="0"/>
              <a:t>dialog box, on the </a:t>
            </a:r>
            <a:r>
              <a:rPr lang="en-US" b="1" baseline="0" dirty="0"/>
              <a:t>Size</a:t>
            </a:r>
            <a:r>
              <a:rPr lang="en-US" baseline="0" dirty="0"/>
              <a:t> tab, under </a:t>
            </a:r>
            <a:r>
              <a:rPr lang="en-US" b="1" baseline="0" dirty="0"/>
              <a:t>Size and rotation </a:t>
            </a:r>
            <a:r>
              <a:rPr lang="en-US" baseline="0" dirty="0"/>
              <a:t>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Height </a:t>
            </a:r>
            <a:r>
              <a:rPr lang="en-US" sz="1200" i="0" baseline="0" dirty="0"/>
              <a:t>box, enter </a:t>
            </a:r>
            <a:r>
              <a:rPr lang="en-US" sz="1200" b="1" i="0" baseline="0" dirty="0"/>
              <a:t>0.42”</a:t>
            </a:r>
            <a:r>
              <a:rPr lang="en-US" sz="1200" i="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Width</a:t>
            </a:r>
            <a:r>
              <a:rPr lang="en-US" sz="1200" i="0" baseline="0" dirty="0"/>
              <a:t> box, enter </a:t>
            </a:r>
            <a:r>
              <a:rPr lang="en-US" sz="1200" b="1" i="0" baseline="0" dirty="0"/>
              <a:t>0.36”</a:t>
            </a:r>
            <a:r>
              <a:rPr lang="en-US" sz="1200" i="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Rotation</a:t>
            </a:r>
            <a:r>
              <a:rPr lang="en-US" sz="1200" i="0" baseline="0" dirty="0"/>
              <a:t> box, enter </a:t>
            </a:r>
            <a:r>
              <a:rPr lang="en-US" sz="1200" b="1" i="0" baseline="0" dirty="0"/>
              <a:t>20</a:t>
            </a:r>
            <a:r>
              <a:rPr lang="en-US" sz="1200" b="1" i="0" baseline="0" dirty="0">
                <a:latin typeface="Arial"/>
                <a:cs typeface="Arial"/>
              </a:rPr>
              <a:t>°</a:t>
            </a:r>
            <a:r>
              <a:rPr lang="en-US" sz="1200" b="0" i="0" baseline="0" dirty="0">
                <a:latin typeface="Arial"/>
                <a:cs typeface="Arial"/>
              </a:rPr>
              <a:t>.</a:t>
            </a:r>
            <a:endParaRPr lang="en-US" sz="1200" b="0" i="0" baseline="0" dirty="0"/>
          </a:p>
          <a:p>
            <a:pPr marL="228600" indent="-228600">
              <a:buFont typeface="+mj-lt"/>
              <a:buAutoNum type="arabicPeriod"/>
            </a:pPr>
            <a:r>
              <a:rPr lang="en-US" baseline="0" dirty="0"/>
              <a:t>Drag the second snowflake off the left edge of the slide. </a:t>
            </a:r>
            <a:endParaRPr lang="en-US" i="1" baseline="0" dirty="0"/>
          </a:p>
          <a:p>
            <a:pPr marL="228600" indent="-228600">
              <a:buFont typeface="+mj-lt"/>
              <a:buAutoNum type="arabicPeriod"/>
            </a:pPr>
            <a:endParaRPr lang="en-US" dirty="0"/>
          </a:p>
          <a:p>
            <a:pPr marL="228600" indent="-228600">
              <a:buFont typeface="+mj-lt"/>
              <a:buAutoNum type="arabicPeriod"/>
            </a:pPr>
            <a:endParaRPr lang="en-US" dirty="0"/>
          </a:p>
          <a:p>
            <a:pPr marL="228600" indent="-228600">
              <a:buFont typeface="+mj-lt"/>
              <a:buNone/>
            </a:pPr>
            <a:r>
              <a:rPr lang="en-US" dirty="0"/>
              <a:t>To reproduce the third snowflake effect on this slide, do the following:</a:t>
            </a:r>
          </a:p>
          <a:p>
            <a:pPr marL="228600" indent="-228600">
              <a:buFont typeface="+mj-lt"/>
              <a:buAutoNum type="arabicPeriod"/>
            </a:pPr>
            <a:r>
              <a:rPr lang="en-US" dirty="0"/>
              <a:t>Select the second</a:t>
            </a:r>
            <a:r>
              <a:rPr lang="en-US" baseline="0" dirty="0"/>
              <a:t> </a:t>
            </a:r>
            <a:r>
              <a:rPr lang="en-US" dirty="0"/>
              <a:t>snowflake</a:t>
            </a:r>
            <a:r>
              <a:rPr lang="en-US" baseline="0" dirty="0"/>
              <a:t> picture on the slide. </a:t>
            </a:r>
            <a:r>
              <a:rPr lang="en-US" sz="1200" kern="1200" dirty="0">
                <a:solidFill>
                  <a:schemeClr val="tx1"/>
                </a:solidFill>
                <a:effectLst/>
                <a:latin typeface="+mn-lt"/>
                <a:ea typeface="+mn-ea"/>
                <a:cs typeface="+mn-cs"/>
              </a:rPr>
              <a:t>On the </a:t>
            </a:r>
            <a:r>
              <a:rPr lang="en-US" sz="1200" b="1" kern="1200" dirty="0">
                <a:solidFill>
                  <a:schemeClr val="tx1"/>
                </a:solidFill>
                <a:effectLst/>
                <a:latin typeface="+mn-lt"/>
                <a:ea typeface="+mn-ea"/>
                <a:cs typeface="+mn-cs"/>
              </a:rPr>
              <a:t>Home</a:t>
            </a:r>
            <a:r>
              <a:rPr lang="en-US" sz="1200" kern="1200" dirty="0">
                <a:solidFill>
                  <a:schemeClr val="tx1"/>
                </a:solidFill>
                <a:effectLst/>
                <a:latin typeface="+mn-lt"/>
                <a:ea typeface="+mn-ea"/>
                <a:cs typeface="+mn-cs"/>
              </a:rPr>
              <a:t> tab, in the </a:t>
            </a:r>
            <a:r>
              <a:rPr lang="en-US" sz="1200" b="1" kern="1200" dirty="0">
                <a:solidFill>
                  <a:schemeClr val="tx1"/>
                </a:solidFill>
                <a:effectLst/>
                <a:latin typeface="+mn-lt"/>
                <a:ea typeface="+mn-ea"/>
                <a:cs typeface="+mn-cs"/>
              </a:rPr>
              <a:t>Clipboard</a:t>
            </a:r>
            <a:r>
              <a:rPr lang="en-US" sz="1200" kern="1200" dirty="0">
                <a:solidFill>
                  <a:schemeClr val="tx1"/>
                </a:solidFill>
                <a:effectLst/>
                <a:latin typeface="+mn-lt"/>
                <a:ea typeface="+mn-ea"/>
                <a:cs typeface="+mn-cs"/>
              </a:rPr>
              <a:t> group, click the arrow to the right of </a:t>
            </a:r>
            <a:r>
              <a:rPr lang="en-US" sz="1200" b="1" kern="1200" dirty="0">
                <a:solidFill>
                  <a:schemeClr val="tx1"/>
                </a:solidFill>
                <a:effectLst/>
                <a:latin typeface="+mn-lt"/>
                <a:ea typeface="+mn-ea"/>
                <a:cs typeface="+mn-cs"/>
              </a:rPr>
              <a:t>Copy</a:t>
            </a:r>
            <a:r>
              <a:rPr lang="en-US" sz="1200" kern="1200" dirty="0">
                <a:solidFill>
                  <a:schemeClr val="tx1"/>
                </a:solidFill>
                <a:effectLst/>
                <a:latin typeface="+mn-lt"/>
                <a:ea typeface="+mn-ea"/>
                <a:cs typeface="+mn-cs"/>
              </a:rPr>
              <a:t>, and then click </a:t>
            </a:r>
            <a:r>
              <a:rPr lang="en-US" sz="1200" b="1" kern="1200" dirty="0">
                <a:solidFill>
                  <a:schemeClr val="tx1"/>
                </a:solidFill>
                <a:effectLst/>
                <a:latin typeface="+mn-lt"/>
                <a:ea typeface="+mn-ea"/>
                <a:cs typeface="+mn-cs"/>
              </a:rPr>
              <a:t>Duplicate</a:t>
            </a:r>
            <a:r>
              <a:rPr lang="en-US" sz="1200" kern="1200" dirty="0">
                <a:solidFill>
                  <a:schemeClr val="tx1"/>
                </a:solidFill>
                <a:effectLst/>
                <a:latin typeface="+mn-lt"/>
                <a:ea typeface="+mn-ea"/>
                <a:cs typeface="+mn-cs"/>
              </a:rPr>
              <a:t>.</a:t>
            </a:r>
            <a:endParaRPr lang="en-US" baseline="0" dirty="0"/>
          </a:p>
          <a:p>
            <a:pPr marL="228600" indent="-228600">
              <a:buFont typeface="+mj-lt"/>
              <a:buAutoNum type="arabicPeriod"/>
            </a:pPr>
            <a:r>
              <a:rPr lang="en-US" baseline="0" dirty="0"/>
              <a:t>Select the third snowflake. Under </a:t>
            </a:r>
            <a:r>
              <a:rPr lang="en-US" b="1" baseline="0" dirty="0"/>
              <a:t>Picture Tools</a:t>
            </a:r>
            <a:r>
              <a:rPr lang="en-US" baseline="0" dirty="0"/>
              <a:t>, on the </a:t>
            </a:r>
            <a:r>
              <a:rPr lang="en-US" b="1" baseline="0" dirty="0"/>
              <a:t>Format</a:t>
            </a:r>
            <a:r>
              <a:rPr lang="en-US" baseline="0" dirty="0"/>
              <a:t> tab, in the bottom right corner of the </a:t>
            </a:r>
            <a:r>
              <a:rPr lang="en-US" b="1" baseline="0" dirty="0"/>
              <a:t>Size</a:t>
            </a:r>
            <a:r>
              <a:rPr lang="en-US" baseline="0" dirty="0"/>
              <a:t> group, click the </a:t>
            </a:r>
            <a:r>
              <a:rPr lang="en-US" b="1" baseline="0" dirty="0"/>
              <a:t>Size and Position</a:t>
            </a:r>
            <a:r>
              <a:rPr lang="en-US" baseline="0" dirty="0"/>
              <a:t> dialog box launcher. In the </a:t>
            </a:r>
            <a:r>
              <a:rPr lang="en-US" b="1" baseline="0" dirty="0"/>
              <a:t>Format Picture </a:t>
            </a:r>
            <a:r>
              <a:rPr lang="en-US" baseline="0" dirty="0"/>
              <a:t>dialog box, on the </a:t>
            </a:r>
            <a:r>
              <a:rPr lang="en-US" b="1" baseline="0" dirty="0"/>
              <a:t>Size</a:t>
            </a:r>
            <a:r>
              <a:rPr lang="en-US" baseline="0" dirty="0"/>
              <a:t> tab, under </a:t>
            </a:r>
            <a:r>
              <a:rPr lang="en-US" b="1" baseline="0" dirty="0"/>
              <a:t>Size and rotation </a:t>
            </a:r>
            <a:r>
              <a:rPr lang="en-US" baseline="0" dirty="0"/>
              <a:t>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Height </a:t>
            </a:r>
            <a:r>
              <a:rPr lang="en-US" sz="1200" i="0" baseline="0" dirty="0"/>
              <a:t>box, enter </a:t>
            </a:r>
            <a:r>
              <a:rPr lang="en-US" b="1" baseline="0" dirty="0"/>
              <a:t>0.56”</a:t>
            </a:r>
            <a:r>
              <a:rPr lang="en-US" sz="1200" i="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Width</a:t>
            </a:r>
            <a:r>
              <a:rPr lang="en-US" sz="1200" i="0" baseline="0" dirty="0"/>
              <a:t> box, enter </a:t>
            </a:r>
            <a:r>
              <a:rPr lang="en-US" sz="1200" b="1" i="0" baseline="0" dirty="0"/>
              <a:t>0.48”</a:t>
            </a:r>
            <a:r>
              <a:rPr lang="en-US" sz="1200" i="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Rotation</a:t>
            </a:r>
            <a:r>
              <a:rPr lang="en-US" sz="1200" i="0" baseline="0" dirty="0"/>
              <a:t> box, enter </a:t>
            </a:r>
            <a:r>
              <a:rPr lang="en-US" sz="1200" b="1" i="0" baseline="0" dirty="0"/>
              <a:t>20</a:t>
            </a:r>
            <a:r>
              <a:rPr lang="en-US" sz="1200" b="1" i="0" baseline="0" dirty="0">
                <a:latin typeface="Arial"/>
                <a:cs typeface="Arial"/>
              </a:rPr>
              <a:t>°</a:t>
            </a:r>
            <a:r>
              <a:rPr lang="en-US" sz="1200" b="0" i="0" baseline="0" dirty="0">
                <a:latin typeface="Arial"/>
                <a:cs typeface="Arial"/>
              </a:rPr>
              <a:t>.</a:t>
            </a:r>
            <a:endParaRPr lang="en-US" sz="1200" b="0" i="0" baseline="0" dirty="0"/>
          </a:p>
          <a:p>
            <a:pPr marL="228600" indent="-228600">
              <a:buFont typeface="+mj-lt"/>
              <a:buAutoNum type="arabicPeriod"/>
            </a:pPr>
            <a:r>
              <a:rPr lang="en-US" baseline="0" dirty="0"/>
              <a:t>Drag the third snowflake off the left edge of the slide, below and slightly left of the second snowflake. </a:t>
            </a:r>
            <a:endParaRPr lang="en-US" i="1" baseline="0" dirty="0"/>
          </a:p>
          <a:p>
            <a:pPr marL="228600" indent="-228600">
              <a:buFont typeface="+mj-lt"/>
              <a:buAutoNum type="arabicPeriod"/>
            </a:pPr>
            <a:endParaRPr lang="en-US" baseline="0" dirty="0"/>
          </a:p>
          <a:p>
            <a:pPr marL="228600" indent="-228600">
              <a:buFont typeface="+mj-lt"/>
              <a:buAutoNum type="arabicPeriod"/>
            </a:pPr>
            <a:endParaRPr lang="en-US" baseline="0" dirty="0"/>
          </a:p>
          <a:p>
            <a:pPr marL="228600" indent="-228600">
              <a:buFont typeface="+mj-lt"/>
              <a:buNone/>
            </a:pPr>
            <a:r>
              <a:rPr lang="en-US" baseline="0" dirty="0"/>
              <a:t>To reproduce the text box for the quotation on this slide, do the following:</a:t>
            </a:r>
          </a:p>
          <a:p>
            <a:pPr marL="228600" indent="-228600">
              <a:buFont typeface="+mj-lt"/>
              <a:buAutoNum type="arabicPeriod"/>
            </a:pPr>
            <a:r>
              <a:rPr lang="en-US" dirty="0"/>
              <a:t>On</a:t>
            </a:r>
            <a:r>
              <a:rPr lang="en-US" baseline="0" dirty="0"/>
              <a:t> the </a:t>
            </a:r>
            <a:r>
              <a:rPr lang="en-US" b="1" baseline="0" dirty="0"/>
              <a:t>Insert</a:t>
            </a:r>
            <a:r>
              <a:rPr lang="en-US" baseline="0" dirty="0"/>
              <a:t> tab, in the </a:t>
            </a:r>
            <a:r>
              <a:rPr lang="en-US" b="1" baseline="0" dirty="0"/>
              <a:t>Text</a:t>
            </a:r>
            <a:r>
              <a:rPr lang="en-US" baseline="0" dirty="0"/>
              <a:t> group, click </a:t>
            </a:r>
            <a:r>
              <a:rPr lang="en-US" b="1" baseline="0" dirty="0"/>
              <a:t>Text</a:t>
            </a:r>
            <a:r>
              <a:rPr lang="en-US" baseline="0" dirty="0"/>
              <a:t> </a:t>
            </a:r>
            <a:r>
              <a:rPr lang="en-US" b="1" baseline="0" dirty="0"/>
              <a:t>Box</a:t>
            </a:r>
            <a:r>
              <a:rPr lang="en-US" baseline="0" dirty="0"/>
              <a:t>. On the slide, drag to draw a text box. </a:t>
            </a:r>
          </a:p>
          <a:p>
            <a:pPr marL="228600" indent="-228600">
              <a:buFont typeface="+mj-lt"/>
              <a:buAutoNum type="arabicPeriod"/>
            </a:pPr>
            <a:r>
              <a:rPr lang="en-US" sz="1200" i="0" baseline="0" dirty="0"/>
              <a:t>Enter text for the quotation in the text box, and then select the text. O</a:t>
            </a:r>
            <a:r>
              <a:rPr lang="en-US" sz="1200" i="0" dirty="0"/>
              <a:t>n the </a:t>
            </a:r>
            <a:r>
              <a:rPr lang="en-US" sz="1200" b="1" i="0" dirty="0"/>
              <a:t>Home</a:t>
            </a:r>
            <a:r>
              <a:rPr lang="en-US" sz="1200" i="0" baseline="0" dirty="0"/>
              <a:t> tab, in the </a:t>
            </a:r>
            <a:r>
              <a:rPr lang="en-US" sz="1200" b="1" i="0" baseline="0" dirty="0"/>
              <a:t>Font</a:t>
            </a:r>
            <a:r>
              <a:rPr lang="en-US" sz="1200" i="0" baseline="0" dirty="0"/>
              <a:t> group, select </a:t>
            </a:r>
            <a:r>
              <a:rPr lang="en-US" b="1" baseline="0" dirty="0"/>
              <a:t>Georgia</a:t>
            </a:r>
            <a:r>
              <a:rPr lang="en-US" sz="1200" b="1" baseline="0" dirty="0"/>
              <a:t> </a:t>
            </a:r>
            <a:r>
              <a:rPr lang="en-US" sz="1200" i="0" baseline="0" dirty="0"/>
              <a:t>from the </a:t>
            </a:r>
            <a:r>
              <a:rPr lang="en-US" sz="1200" b="1" i="0" baseline="0" dirty="0"/>
              <a:t>Font</a:t>
            </a:r>
            <a:r>
              <a:rPr lang="en-US" sz="1200" i="0" baseline="0" dirty="0"/>
              <a:t> list, select </a:t>
            </a:r>
            <a:r>
              <a:rPr lang="en-US" b="1" baseline="0" dirty="0"/>
              <a:t>18</a:t>
            </a:r>
            <a:r>
              <a:rPr lang="en-US" sz="1200" i="0" baseline="0" dirty="0"/>
              <a:t> from the </a:t>
            </a:r>
            <a:r>
              <a:rPr lang="en-US" sz="1200" b="1" i="0" baseline="0" dirty="0"/>
              <a:t>Font Size </a:t>
            </a:r>
            <a:r>
              <a:rPr lang="en-US" sz="1200" b="0" i="0" baseline="0" dirty="0"/>
              <a:t>list</a:t>
            </a:r>
            <a:r>
              <a:rPr lang="en-US" sz="1200" i="0" baseline="0" dirty="0"/>
              <a:t>, click </a:t>
            </a:r>
            <a:r>
              <a:rPr lang="en-US" sz="1200" b="1" i="0" baseline="0" dirty="0"/>
              <a:t>Italic</a:t>
            </a:r>
            <a:r>
              <a:rPr lang="en-US" sz="1200" i="0" baseline="0" dirty="0"/>
              <a:t>, click the arrow next to </a:t>
            </a:r>
            <a:r>
              <a:rPr lang="en-US" sz="1200" b="1" i="0" baseline="0" dirty="0"/>
              <a:t>Font Color</a:t>
            </a:r>
            <a:r>
              <a:rPr lang="en-US" sz="1200" i="0" baseline="0" dirty="0"/>
              <a:t>, and then under </a:t>
            </a:r>
            <a:r>
              <a:rPr lang="en-US" sz="1200" b="1" i="0" baseline="0" dirty="0"/>
              <a:t>Theme Colors </a:t>
            </a:r>
            <a:r>
              <a:rPr lang="en-US" sz="1200" i="0" baseline="0" dirty="0"/>
              <a:t>click </a:t>
            </a:r>
            <a:r>
              <a:rPr lang="en-US" sz="1200" b="1" i="0" baseline="0" dirty="0"/>
              <a:t>White, Background 1</a:t>
            </a:r>
            <a:r>
              <a:rPr lang="en-US" sz="1200" i="0" baseline="0" dirty="0"/>
              <a:t>. </a:t>
            </a:r>
            <a:endParaRPr lang="en-US" b="1" baseline="0" dirty="0"/>
          </a:p>
          <a:p>
            <a:pPr marL="228600" indent="-228600">
              <a:buFont typeface="+mj-lt"/>
              <a:buAutoNum type="arabicPeriod"/>
            </a:pPr>
            <a:r>
              <a:rPr lang="en-US" baseline="0" dirty="0"/>
              <a:t>Drag the text box to the right of the first snowflake, near the top left corner of the slide.</a:t>
            </a:r>
          </a:p>
          <a:p>
            <a:pPr marL="228600" indent="-228600">
              <a:buFont typeface="+mj-lt"/>
              <a:buAutoNum type="arabicPeriod"/>
            </a:pPr>
            <a:endParaRPr lang="en-US" baseline="0" dirty="0"/>
          </a:p>
          <a:p>
            <a:pPr marL="228600" indent="-228600">
              <a:buFont typeface="+mj-lt"/>
              <a:buAutoNum type="arabicPeriod"/>
            </a:pPr>
            <a:endParaRPr lang="en-US"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baseline="0" dirty="0"/>
              <a:t>To reproduce the text box for the quotation attribution on this slide, do the following:</a:t>
            </a:r>
          </a:p>
          <a:p>
            <a:pPr marL="228600" indent="-228600">
              <a:buFont typeface="+mj-lt"/>
              <a:buAutoNum type="arabicPeriod"/>
            </a:pPr>
            <a:r>
              <a:rPr lang="en-US" dirty="0"/>
              <a:t>On</a:t>
            </a:r>
            <a:r>
              <a:rPr lang="en-US" baseline="0" dirty="0"/>
              <a:t> the </a:t>
            </a:r>
            <a:r>
              <a:rPr lang="en-US" b="1" baseline="0" dirty="0"/>
              <a:t>Insert</a:t>
            </a:r>
            <a:r>
              <a:rPr lang="en-US" baseline="0" dirty="0"/>
              <a:t> tab, in the </a:t>
            </a:r>
            <a:r>
              <a:rPr lang="en-US" b="1" baseline="0" dirty="0"/>
              <a:t>Text</a:t>
            </a:r>
            <a:r>
              <a:rPr lang="en-US" baseline="0" dirty="0"/>
              <a:t> group, click </a:t>
            </a:r>
            <a:r>
              <a:rPr lang="en-US" b="1" baseline="0" dirty="0"/>
              <a:t>Text</a:t>
            </a:r>
            <a:r>
              <a:rPr lang="en-US" baseline="0" dirty="0"/>
              <a:t> </a:t>
            </a:r>
            <a:r>
              <a:rPr lang="en-US" b="1" baseline="0" dirty="0"/>
              <a:t>Box</a:t>
            </a:r>
            <a:r>
              <a:rPr lang="en-US" baseline="0" dirty="0"/>
              <a:t>. On the slide, drag to draw a text box. </a:t>
            </a:r>
          </a:p>
          <a:p>
            <a:pPr marL="228600" indent="-228600">
              <a:buFont typeface="+mj-lt"/>
              <a:buAutoNum type="arabicPeriod"/>
            </a:pPr>
            <a:r>
              <a:rPr lang="en-US" sz="1200" i="0" baseline="0" dirty="0"/>
              <a:t>Enter text for the quotation attribution in the text box, and then select the text. O</a:t>
            </a:r>
            <a:r>
              <a:rPr lang="en-US" sz="1200" i="0" dirty="0"/>
              <a:t>n the </a:t>
            </a:r>
            <a:r>
              <a:rPr lang="en-US" sz="1200" b="1" i="0" dirty="0"/>
              <a:t>Home</a:t>
            </a:r>
            <a:r>
              <a:rPr lang="en-US" sz="1200" i="0" baseline="0" dirty="0"/>
              <a:t> tab, in the </a:t>
            </a:r>
            <a:r>
              <a:rPr lang="en-US" sz="1200" b="1" i="0" baseline="0" dirty="0"/>
              <a:t>Font</a:t>
            </a:r>
            <a:r>
              <a:rPr lang="en-US" sz="1200" i="0" baseline="0" dirty="0"/>
              <a:t> group, select </a:t>
            </a:r>
            <a:r>
              <a:rPr lang="en-US" b="1" baseline="0" dirty="0"/>
              <a:t>Georgia</a:t>
            </a:r>
            <a:r>
              <a:rPr lang="en-US" sz="1200" b="1" baseline="0" dirty="0"/>
              <a:t> </a:t>
            </a:r>
            <a:r>
              <a:rPr lang="en-US" sz="1200" i="0" baseline="0" dirty="0"/>
              <a:t>from the </a:t>
            </a:r>
            <a:r>
              <a:rPr lang="en-US" sz="1200" b="1" i="0" baseline="0" dirty="0"/>
              <a:t>Font</a:t>
            </a:r>
            <a:r>
              <a:rPr lang="en-US" sz="1200" i="0" baseline="0" dirty="0"/>
              <a:t> list, select </a:t>
            </a:r>
            <a:r>
              <a:rPr lang="en-US" b="1" baseline="0" dirty="0"/>
              <a:t>14</a:t>
            </a:r>
            <a:r>
              <a:rPr lang="en-US" sz="1200" i="0" baseline="0" dirty="0"/>
              <a:t> from the </a:t>
            </a:r>
            <a:r>
              <a:rPr lang="en-US" sz="1200" b="1" i="0" baseline="0" dirty="0"/>
              <a:t>Font Size </a:t>
            </a:r>
            <a:r>
              <a:rPr lang="en-US" sz="1200" b="0" i="0" baseline="0" dirty="0"/>
              <a:t>list</a:t>
            </a:r>
            <a:r>
              <a:rPr lang="en-US" sz="1200" i="0" baseline="0" dirty="0"/>
              <a:t>, click </a:t>
            </a:r>
            <a:r>
              <a:rPr lang="en-US" sz="1200" b="1" i="0" baseline="0" dirty="0"/>
              <a:t>Italic</a:t>
            </a:r>
            <a:r>
              <a:rPr lang="en-US" sz="1200" i="0" baseline="0" dirty="0"/>
              <a:t>, click the arrow next to </a:t>
            </a:r>
            <a:r>
              <a:rPr lang="en-US" sz="1200" b="1" i="0" baseline="0" dirty="0"/>
              <a:t>Font Color</a:t>
            </a:r>
            <a:r>
              <a:rPr lang="en-US" sz="1200" i="0" baseline="0" dirty="0"/>
              <a:t>, and then under </a:t>
            </a:r>
            <a:r>
              <a:rPr lang="en-US" sz="1200" b="1" i="0" baseline="0" dirty="0"/>
              <a:t>Theme Colors </a:t>
            </a:r>
            <a:r>
              <a:rPr lang="en-US" sz="1200" i="0" baseline="0" dirty="0"/>
              <a:t>click </a:t>
            </a:r>
            <a:r>
              <a:rPr lang="en-US" sz="1200" b="1" i="0" baseline="0" dirty="0"/>
              <a:t>White, Background 1</a:t>
            </a:r>
            <a:r>
              <a:rPr lang="en-US" sz="1200" i="0" baseline="0" dirty="0"/>
              <a:t>. </a:t>
            </a:r>
            <a:endParaRPr lang="en-US" b="1" baseline="0" dirty="0"/>
          </a:p>
          <a:p>
            <a:pPr marL="228600" indent="-228600">
              <a:buFont typeface="+mj-lt"/>
              <a:buAutoNum type="arabicPeriod"/>
            </a:pPr>
            <a:r>
              <a:rPr lang="en-US" baseline="0" dirty="0"/>
              <a:t>Drag the text box below and to the right of the quotation text box.</a:t>
            </a:r>
          </a:p>
          <a:p>
            <a:pPr marL="228600" indent="-228600">
              <a:buFont typeface="+mj-lt"/>
              <a:buNone/>
            </a:pPr>
            <a:endParaRPr lang="en-US" baseline="0" dirty="0"/>
          </a:p>
          <a:p>
            <a:pPr marL="228600" indent="-228600">
              <a:buFont typeface="+mj-lt"/>
              <a:buNone/>
            </a:pPr>
            <a:endParaRPr lang="en-US" baseline="0" dirty="0"/>
          </a:p>
          <a:p>
            <a:pPr marL="0" indent="0">
              <a:buFont typeface="+mj-lt"/>
              <a:buNone/>
            </a:pPr>
            <a:r>
              <a:rPr lang="en-US" baseline="0" dirty="0"/>
              <a:t>To reproduce the animation effects for the second snowflake from the top, do the following:</a:t>
            </a:r>
            <a:endParaRPr lang="en-US" b="1" baseline="0" dirty="0"/>
          </a:p>
          <a:p>
            <a:pPr marL="228600" indent="-228600">
              <a:buFont typeface="+mj-lt"/>
              <a:buAutoNum type="arabicPeriod"/>
            </a:pPr>
            <a:r>
              <a:rPr lang="en-US" b="0" baseline="0" dirty="0"/>
              <a:t>For this procedure, it is helpful to view the ruler and zoom out from the slide in order to reproduce the animation effects. On the </a:t>
            </a:r>
            <a:r>
              <a:rPr lang="en-US" b="1" baseline="0" dirty="0"/>
              <a:t>View</a:t>
            </a:r>
            <a:r>
              <a:rPr lang="en-US" b="0" baseline="0" dirty="0"/>
              <a:t> tab, in the </a:t>
            </a:r>
            <a:r>
              <a:rPr lang="en-US" b="1" baseline="0" dirty="0"/>
              <a:t>Zoom</a:t>
            </a:r>
            <a:r>
              <a:rPr lang="en-US" b="0" baseline="0" dirty="0"/>
              <a:t> group, click </a:t>
            </a:r>
            <a:r>
              <a:rPr lang="en-US" b="1" baseline="0" dirty="0"/>
              <a:t>Zoom</a:t>
            </a:r>
            <a:r>
              <a:rPr lang="en-US" b="0" baseline="0" dirty="0"/>
              <a:t>. In the </a:t>
            </a:r>
            <a:r>
              <a:rPr lang="en-US" b="1" baseline="0" dirty="0"/>
              <a:t>Zoom</a:t>
            </a:r>
            <a:r>
              <a:rPr lang="en-US" b="0" baseline="0" dirty="0"/>
              <a:t> dialog box, select </a:t>
            </a:r>
            <a:r>
              <a:rPr lang="en-US" b="1" baseline="0" dirty="0"/>
              <a:t>50%</a:t>
            </a:r>
            <a:r>
              <a:rPr lang="en-US" b="0" baseline="0" dirty="0"/>
              <a:t>. Also in the </a:t>
            </a:r>
            <a:r>
              <a:rPr lang="en-US" b="1" baseline="0" dirty="0"/>
              <a:t>View</a:t>
            </a:r>
            <a:r>
              <a:rPr lang="en-US" b="0" baseline="0" dirty="0"/>
              <a:t> tab, in the </a:t>
            </a:r>
            <a:r>
              <a:rPr lang="en-US" b="1" baseline="0" dirty="0"/>
              <a:t>Show/Hide</a:t>
            </a:r>
            <a:r>
              <a:rPr lang="en-US" b="0" baseline="0" dirty="0"/>
              <a:t> group, select </a:t>
            </a:r>
            <a:r>
              <a:rPr lang="en-US" b="1" baseline="0" dirty="0"/>
              <a:t>Ruler</a:t>
            </a:r>
            <a:r>
              <a:rPr lang="en-US" b="0" baseline="0" dirty="0"/>
              <a:t>. </a:t>
            </a:r>
          </a:p>
          <a:p>
            <a:pPr marL="228600" indent="-228600">
              <a:buFont typeface="+mj-lt"/>
              <a:buAutoNum type="arabicPeriod"/>
            </a:pPr>
            <a:r>
              <a:rPr lang="en-US" baseline="0" dirty="0"/>
              <a:t>Select the top snowflake off of the left edge of the slide.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Motion Paths </a:t>
            </a:r>
            <a:r>
              <a:rPr lang="en-US" baseline="0" dirty="0"/>
              <a:t>click </a:t>
            </a:r>
            <a:r>
              <a:rPr lang="en-US" b="1" baseline="0" dirty="0"/>
              <a:t>Arcs</a:t>
            </a:r>
            <a:r>
              <a:rPr lang="en-US" baseline="0" dirty="0"/>
              <a:t>. </a:t>
            </a:r>
          </a:p>
          <a:p>
            <a:pPr marL="228600" indent="-228600">
              <a:buFont typeface="+mj-lt"/>
              <a:buAutoNum type="arabicPeriod"/>
            </a:pPr>
            <a:r>
              <a:rPr lang="en-US" baseline="0" dirty="0"/>
              <a:t>To draw the curved motion path, do the following on the slide:</a:t>
            </a:r>
            <a:endParaRPr lang="en-US" i="1" baseline="0" dirty="0"/>
          </a:p>
          <a:p>
            <a:pPr marL="685800" lvl="1" indent="-228600">
              <a:buFont typeface="+mj-lt"/>
              <a:buAutoNum type="arabicPeriod"/>
            </a:pPr>
            <a:r>
              <a:rPr lang="en-US" baseline="0" dirty="0"/>
              <a:t>On the slide, right-click the shape and select </a:t>
            </a:r>
            <a:r>
              <a:rPr lang="en-US" b="1" baseline="0" dirty="0"/>
              <a:t>Edit</a:t>
            </a:r>
            <a:r>
              <a:rPr lang="en-US" baseline="0" dirty="0"/>
              <a:t> </a:t>
            </a:r>
            <a:r>
              <a:rPr lang="en-US" b="1" baseline="0" dirty="0"/>
              <a:t>Points</a:t>
            </a:r>
            <a:r>
              <a:rPr lang="en-US" baseline="0" dirty="0"/>
              <a:t>.</a:t>
            </a:r>
          </a:p>
          <a:p>
            <a:pPr marL="685800" lvl="1" indent="-228600">
              <a:buFont typeface="+mj-lt"/>
              <a:buAutoNum type="arabicPeriod"/>
            </a:pPr>
            <a:r>
              <a:rPr lang="en-US" baseline="0" dirty="0"/>
              <a:t>Right-click the motion path near the red endpoint, and select </a:t>
            </a:r>
            <a:r>
              <a:rPr lang="en-US" b="1" baseline="0" dirty="0"/>
              <a:t>Add</a:t>
            </a:r>
            <a:r>
              <a:rPr lang="en-US" baseline="0" dirty="0"/>
              <a:t> </a:t>
            </a:r>
            <a:r>
              <a:rPr lang="en-US" b="1" baseline="0" dirty="0"/>
              <a:t>Point</a:t>
            </a:r>
            <a:r>
              <a:rPr lang="en-US" baseline="0" dirty="0"/>
              <a:t> </a:t>
            </a:r>
          </a:p>
          <a:p>
            <a:pPr marL="685800" lvl="1" indent="-228600">
              <a:buFont typeface="+mj-lt"/>
              <a:buAutoNum type="arabicPeriod"/>
            </a:pPr>
            <a:r>
              <a:rPr lang="en-US" b="0" baseline="0" dirty="0"/>
              <a:t>Drag</a:t>
            </a:r>
            <a:r>
              <a:rPr lang="en-US" baseline="0" dirty="0"/>
              <a:t> the first point off the left edge of the slide, near the snowflake.</a:t>
            </a:r>
          </a:p>
          <a:p>
            <a:pPr marL="685800" lvl="1" indent="-228600">
              <a:buFont typeface="+mj-lt"/>
              <a:buAutoNum type="arabicPeriod"/>
            </a:pPr>
            <a:r>
              <a:rPr lang="en-US" b="0" baseline="0" dirty="0"/>
              <a:t>Drag</a:t>
            </a:r>
            <a:r>
              <a:rPr lang="en-US" baseline="0" dirty="0"/>
              <a:t> the second point 3.5” to the left of the </a:t>
            </a:r>
            <a:r>
              <a:rPr lang="en-US" i="0" baseline="0" dirty="0"/>
              <a:t>0.00</a:t>
            </a:r>
            <a:r>
              <a:rPr lang="en-US" i="1" baseline="0" dirty="0"/>
              <a:t> </a:t>
            </a:r>
            <a:r>
              <a:rPr lang="en-US" baseline="0" dirty="0"/>
              <a:t>vertical drawing guide and 0.5” above the horizontal drawing guide.</a:t>
            </a:r>
          </a:p>
          <a:p>
            <a:pPr marL="685800" lvl="1" indent="-228600">
              <a:buFont typeface="+mj-lt"/>
              <a:buAutoNum type="arabicPeriod"/>
            </a:pPr>
            <a:r>
              <a:rPr lang="en-US" b="0" baseline="0" dirty="0"/>
              <a:t>Drag</a:t>
            </a:r>
            <a:r>
              <a:rPr lang="en-US" baseline="0" dirty="0"/>
              <a:t> the third point 0.5” to the left of the </a:t>
            </a:r>
            <a:r>
              <a:rPr lang="en-US" i="0" baseline="0" dirty="0"/>
              <a:t>0.00 </a:t>
            </a:r>
            <a:r>
              <a:rPr lang="en-US" baseline="0" dirty="0"/>
              <a:t>vertical drawing guide and 0.5” below the horizontal drawing guide.</a:t>
            </a:r>
          </a:p>
          <a:p>
            <a:pPr marL="685800" lvl="1" indent="-228600">
              <a:buFont typeface="+mj-lt"/>
              <a:buAutoNum type="arabicPeriod"/>
            </a:pPr>
            <a:r>
              <a:rPr lang="en-US" b="0" baseline="0" dirty="0"/>
              <a:t>Drag</a:t>
            </a:r>
            <a:r>
              <a:rPr lang="en-US" baseline="0" dirty="0"/>
              <a:t> the fourth point 2” to the right of the </a:t>
            </a:r>
            <a:r>
              <a:rPr lang="en-US" i="0" baseline="0" dirty="0"/>
              <a:t>0.00 </a:t>
            </a:r>
            <a:r>
              <a:rPr lang="en-US" baseline="0" dirty="0"/>
              <a:t>vertical drawing guide and 0.4” below the horizontal drawing guide.</a:t>
            </a:r>
          </a:p>
          <a:p>
            <a:pPr marL="685800" lvl="1" indent="-228600">
              <a:buFont typeface="+mj-lt"/>
              <a:buAutoNum type="arabicPeriod"/>
            </a:pPr>
            <a:r>
              <a:rPr lang="en-US" b="0" baseline="0" dirty="0"/>
              <a:t>Drag</a:t>
            </a:r>
            <a:r>
              <a:rPr lang="en-US" baseline="0" dirty="0"/>
              <a:t> the fifth point 4” to the right of the 0.00 vertical drawing guide and 0.8” below the horizontal drawing guide.</a:t>
            </a:r>
          </a:p>
          <a:p>
            <a:pPr marL="685800" lvl="1" indent="-228600">
              <a:buFont typeface="+mj-lt"/>
              <a:buAutoNum type="arabicPeriod"/>
            </a:pPr>
            <a:r>
              <a:rPr lang="en-US" b="0" baseline="0" dirty="0"/>
              <a:t>Drag</a:t>
            </a:r>
            <a:r>
              <a:rPr lang="en-US" baseline="0" dirty="0"/>
              <a:t> the sixth and final point 0.5” to the right of the 5.00 vertical drawing guide and 0.75” below the horizontal drawing guide, off the right edge of the slide.</a:t>
            </a:r>
          </a:p>
          <a:p>
            <a:pPr marL="228600" indent="-228600">
              <a:buFont typeface="+mj-lt"/>
              <a:buAutoNum type="arabicPeriod"/>
            </a:pPr>
            <a:r>
              <a:rPr lang="en-US" baseline="0" dirty="0"/>
              <a:t>On the </a:t>
            </a:r>
            <a:r>
              <a:rPr lang="en-US" b="1" baseline="0" dirty="0"/>
              <a:t>Animations</a:t>
            </a:r>
            <a:r>
              <a:rPr lang="en-US" baseline="0" dirty="0"/>
              <a:t> tab, in the </a:t>
            </a:r>
            <a:r>
              <a:rPr lang="en-US" b="1" baseline="0" dirty="0"/>
              <a:t>Animation</a:t>
            </a:r>
            <a:r>
              <a:rPr lang="en-US" baseline="0" dirty="0"/>
              <a:t> group, click the </a:t>
            </a:r>
            <a:r>
              <a:rPr lang="en-US" b="1" baseline="0" dirty="0"/>
              <a:t>Effect</a:t>
            </a:r>
            <a:r>
              <a:rPr lang="en-US" baseline="0" dirty="0"/>
              <a:t> </a:t>
            </a:r>
            <a:r>
              <a:rPr lang="en-US" b="1" baseline="0" dirty="0"/>
              <a:t>Options</a:t>
            </a:r>
            <a:r>
              <a:rPr lang="en-US" baseline="0" dirty="0"/>
              <a:t> dialog box launcher. In the </a:t>
            </a:r>
            <a:r>
              <a:rPr lang="en-US" b="1" baseline="0" dirty="0"/>
              <a:t>Arc Down </a:t>
            </a:r>
            <a:r>
              <a:rPr lang="en-US" baseline="0" dirty="0"/>
              <a:t>dialog box, do the following:</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in the </a:t>
            </a:r>
            <a:r>
              <a:rPr lang="en-US" b="1" baseline="0" dirty="0"/>
              <a:t>Path</a:t>
            </a:r>
            <a:r>
              <a:rPr lang="en-US" baseline="0" dirty="0"/>
              <a:t> list, select </a:t>
            </a:r>
            <a:r>
              <a:rPr lang="en-US" b="1" baseline="0" dirty="0"/>
              <a:t>Locked</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clear </a:t>
            </a:r>
            <a:r>
              <a:rPr lang="en-US" b="1" baseline="0" dirty="0"/>
              <a:t>Smooth</a:t>
            </a:r>
            <a:r>
              <a:rPr lang="en-US" baseline="0" dirty="0"/>
              <a:t> </a:t>
            </a:r>
            <a:r>
              <a:rPr lang="en-US" b="1" baseline="0" dirty="0"/>
              <a:t>Start</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clear </a:t>
            </a:r>
            <a:r>
              <a:rPr lang="en-US" b="1" baseline="0" dirty="0"/>
              <a:t>Smooth</a:t>
            </a:r>
            <a:r>
              <a:rPr lang="en-US" baseline="0" dirty="0"/>
              <a:t> </a:t>
            </a:r>
            <a:r>
              <a:rPr lang="en-US" b="1" baseline="0" dirty="0"/>
              <a:t>End</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Duration </a:t>
            </a:r>
            <a:r>
              <a:rPr lang="en-US" baseline="0" dirty="0"/>
              <a:t>box, enter </a:t>
            </a:r>
            <a:r>
              <a:rPr lang="en-US" b="1" baseline="0" dirty="0"/>
              <a:t>12 seconds</a:t>
            </a:r>
            <a:r>
              <a:rPr lang="en-US" baseline="0" dirty="0"/>
              <a:t>.</a:t>
            </a:r>
          </a:p>
          <a:p>
            <a:pPr marL="228600" indent="-228600">
              <a:buFont typeface="+mj-lt"/>
              <a:buAutoNum type="arabicPeriod"/>
            </a:pPr>
            <a:r>
              <a:rPr lang="en-US" baseline="0" dirty="0"/>
              <a:t>Select the top snowflake off the left edge of the slide.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Emphasis</a:t>
            </a:r>
            <a:r>
              <a:rPr lang="en-US" baseline="0" dirty="0"/>
              <a:t> click </a:t>
            </a:r>
            <a:r>
              <a:rPr lang="en-US" b="1" baseline="0" dirty="0"/>
              <a:t>Spin</a:t>
            </a:r>
            <a:r>
              <a:rPr lang="en-US" baseline="0" dirty="0"/>
              <a:t>.</a:t>
            </a:r>
          </a:p>
          <a:p>
            <a:pPr marL="228600" indent="-228600">
              <a:buFont typeface="+mj-lt"/>
              <a:buAutoNum type="arabicPeriod"/>
            </a:pPr>
            <a:r>
              <a:rPr lang="en-US" baseline="0" dirty="0"/>
              <a:t>On the </a:t>
            </a:r>
            <a:r>
              <a:rPr lang="en-US" b="1" baseline="0" dirty="0"/>
              <a:t>Animations</a:t>
            </a:r>
            <a:r>
              <a:rPr lang="en-US" baseline="0" dirty="0"/>
              <a:t> tab, in the </a:t>
            </a:r>
            <a:r>
              <a:rPr lang="en-US" b="1" baseline="0" dirty="0"/>
              <a:t>Animation</a:t>
            </a:r>
            <a:r>
              <a:rPr lang="en-US" baseline="0" dirty="0"/>
              <a:t> group, click the </a:t>
            </a:r>
            <a:r>
              <a:rPr lang="en-US" b="1" baseline="0" dirty="0"/>
              <a:t>Effect Options </a:t>
            </a:r>
            <a:r>
              <a:rPr lang="en-US" baseline="0" dirty="0"/>
              <a:t>dialog box launcher. In the </a:t>
            </a:r>
            <a:r>
              <a:rPr lang="en-US" b="1" baseline="0" dirty="0"/>
              <a:t>Spin</a:t>
            </a:r>
            <a:r>
              <a:rPr lang="en-US" baseline="0" dirty="0"/>
              <a:t> dialog box, on the </a:t>
            </a:r>
            <a:r>
              <a:rPr lang="en-US" b="1" baseline="0" dirty="0"/>
              <a:t>Timing</a:t>
            </a:r>
            <a:r>
              <a:rPr lang="en-US" baseline="0" dirty="0"/>
              <a:t> tab, do the following:</a:t>
            </a:r>
          </a:p>
          <a:p>
            <a:pPr marL="685800" lvl="1" indent="-228600">
              <a:buFont typeface="Arial" pitchFamily="34" charset="0"/>
              <a:buChar char="•"/>
            </a:pPr>
            <a:r>
              <a:rPr lang="en-US" baseline="0" dirty="0"/>
              <a:t>In the </a:t>
            </a:r>
            <a:r>
              <a:rPr lang="en-US" b="1" baseline="0" dirty="0"/>
              <a:t>Start</a:t>
            </a:r>
            <a:r>
              <a:rPr lang="en-US" baseline="0" dirty="0"/>
              <a:t> list, select </a:t>
            </a:r>
            <a:r>
              <a:rPr lang="en-US" b="1" baseline="0" dirty="0"/>
              <a:t>With Previous</a:t>
            </a:r>
            <a:r>
              <a:rPr lang="en-US" baseline="0" dirty="0"/>
              <a:t>.</a:t>
            </a:r>
          </a:p>
          <a:p>
            <a:pPr marL="685800" lvl="1" indent="-228600">
              <a:buFont typeface="Arial" pitchFamily="34" charset="0"/>
              <a:buChar char="•"/>
            </a:pPr>
            <a:r>
              <a:rPr lang="en-US" baseline="0" dirty="0"/>
              <a:t>In the </a:t>
            </a:r>
            <a:r>
              <a:rPr lang="en-US" b="1" baseline="0" dirty="0"/>
              <a:t>Duration</a:t>
            </a:r>
            <a:r>
              <a:rPr lang="en-US" baseline="0" dirty="0"/>
              <a:t> box, enter </a:t>
            </a:r>
            <a:r>
              <a:rPr lang="en-US" b="1" baseline="0" dirty="0"/>
              <a:t>6 seconds</a:t>
            </a:r>
            <a:r>
              <a:rPr lang="en-US" baseline="0" dirty="0"/>
              <a:t>.</a:t>
            </a:r>
          </a:p>
          <a:p>
            <a:pPr marL="685800" lvl="1" indent="-228600">
              <a:buFont typeface="Arial" pitchFamily="34" charset="0"/>
              <a:buChar char="•"/>
            </a:pPr>
            <a:r>
              <a:rPr lang="en-US" baseline="0" dirty="0"/>
              <a:t>In the </a:t>
            </a:r>
            <a:r>
              <a:rPr lang="en-US" b="1" baseline="0" dirty="0"/>
              <a:t>Repeat</a:t>
            </a:r>
            <a:r>
              <a:rPr lang="en-US" baseline="0" dirty="0"/>
              <a:t> list, select </a:t>
            </a:r>
            <a:r>
              <a:rPr lang="en-US" b="1" baseline="0" dirty="0"/>
              <a:t>2</a:t>
            </a:r>
            <a:r>
              <a:rPr lang="en-US" baseline="0" dirty="0"/>
              <a:t>.</a:t>
            </a:r>
          </a:p>
          <a:p>
            <a:pPr marL="228600" indent="-228600">
              <a:buFont typeface="+mj-lt"/>
              <a:buAutoNum type="arabicPeriod"/>
            </a:pPr>
            <a:r>
              <a:rPr lang="en-US" baseline="0" dirty="0"/>
              <a:t>Select the top snowflake off the left edge of the slide. On the </a:t>
            </a:r>
            <a:r>
              <a:rPr lang="en-US" b="1" baseline="0" dirty="0"/>
              <a:t>Animations</a:t>
            </a:r>
            <a:r>
              <a:rPr lang="en-US" baseline="0" dirty="0"/>
              <a:t> tab, in the </a:t>
            </a:r>
            <a:r>
              <a:rPr lang="en-US" b="1" baseline="0" dirty="0"/>
              <a:t>Advanced Animation</a:t>
            </a:r>
            <a:r>
              <a:rPr lang="en-US" baseline="0" dirty="0"/>
              <a:t> group, click </a:t>
            </a:r>
            <a:r>
              <a:rPr lang="en-US" b="1" baseline="0" dirty="0"/>
              <a:t>Add Animation</a:t>
            </a:r>
            <a:r>
              <a:rPr lang="en-US" baseline="0" dirty="0"/>
              <a:t>, and the under </a:t>
            </a:r>
            <a:r>
              <a:rPr lang="en-US" b="1" baseline="0" dirty="0"/>
              <a:t>Emphasis</a:t>
            </a:r>
            <a:r>
              <a:rPr lang="en-US" baseline="0" dirty="0"/>
              <a:t> click </a:t>
            </a:r>
            <a:r>
              <a:rPr lang="en-US" b="1" baseline="0" dirty="0"/>
              <a:t>Grow/Shrink</a:t>
            </a:r>
            <a:r>
              <a:rPr lang="en-US" baseline="0" dirty="0"/>
              <a:t>.</a:t>
            </a:r>
          </a:p>
          <a:p>
            <a:pPr marL="228600" indent="-228600">
              <a:buFont typeface="+mj-lt"/>
              <a:buAutoNum type="arabicPeriod"/>
            </a:pPr>
            <a:r>
              <a:rPr lang="en-US" baseline="0" dirty="0"/>
              <a:t>On the </a:t>
            </a:r>
            <a:r>
              <a:rPr lang="en-US" b="1" baseline="0" dirty="0"/>
              <a:t>Animations</a:t>
            </a:r>
            <a:r>
              <a:rPr lang="en-US" baseline="0" dirty="0"/>
              <a:t> tab, in the </a:t>
            </a:r>
            <a:r>
              <a:rPr lang="en-US" b="1" baseline="0" dirty="0"/>
              <a:t>Animation</a:t>
            </a:r>
            <a:r>
              <a:rPr lang="en-US" baseline="0" dirty="0"/>
              <a:t> group, and then click the </a:t>
            </a:r>
            <a:r>
              <a:rPr lang="en-US" b="1" baseline="0" dirty="0"/>
              <a:t>Effect</a:t>
            </a:r>
            <a:r>
              <a:rPr lang="en-US" baseline="0" dirty="0"/>
              <a:t> </a:t>
            </a:r>
            <a:r>
              <a:rPr lang="en-US" b="1" baseline="0" dirty="0"/>
              <a:t>Options </a:t>
            </a:r>
            <a:r>
              <a:rPr lang="en-US" b="0" baseline="0" dirty="0"/>
              <a:t>dialog box launcher</a:t>
            </a:r>
            <a:r>
              <a:rPr lang="en-US" baseline="0" dirty="0"/>
              <a:t>. In the </a:t>
            </a:r>
            <a:r>
              <a:rPr lang="en-US" b="1" baseline="0" dirty="0"/>
              <a:t>Grow/Shrink</a:t>
            </a:r>
            <a:r>
              <a:rPr lang="en-US" baseline="0" dirty="0"/>
              <a:t> dialog box, do the following:</a:t>
            </a:r>
          </a:p>
          <a:p>
            <a:pPr marL="685800" lvl="1" indent="-228600">
              <a:buFont typeface="Arial" pitchFamily="34" charset="0"/>
              <a:buChar char="•"/>
            </a:pPr>
            <a:r>
              <a:rPr lang="en-US" baseline="0" dirty="0"/>
              <a:t>On the </a:t>
            </a:r>
            <a:r>
              <a:rPr lang="en-US" b="1" baseline="0" dirty="0"/>
              <a:t>Effect</a:t>
            </a:r>
            <a:r>
              <a:rPr lang="en-US" baseline="0" dirty="0"/>
              <a:t> tab, in the </a:t>
            </a:r>
            <a:r>
              <a:rPr lang="en-US" b="1" baseline="0" dirty="0"/>
              <a:t>Size</a:t>
            </a:r>
            <a:r>
              <a:rPr lang="en-US" baseline="0" dirty="0"/>
              <a:t> list, in the </a:t>
            </a:r>
            <a:r>
              <a:rPr lang="en-US" b="1" baseline="0" dirty="0"/>
              <a:t>Custom</a:t>
            </a:r>
            <a:r>
              <a:rPr lang="en-US" baseline="0" dirty="0"/>
              <a:t> box, enter </a:t>
            </a:r>
            <a:r>
              <a:rPr lang="en-US" b="1" baseline="0" dirty="0"/>
              <a:t>60%</a:t>
            </a:r>
            <a:r>
              <a:rPr lang="en-US" b="0" baseline="0" dirty="0"/>
              <a:t>,</a:t>
            </a:r>
            <a:r>
              <a:rPr lang="en-US" baseline="0" dirty="0"/>
              <a:t> and then press ENTER. </a:t>
            </a:r>
          </a:p>
          <a:p>
            <a:pPr marL="685800" lvl="1" indent="-228600">
              <a:buFont typeface="Arial" pitchFamily="34" charset="0"/>
              <a:buChar char="•"/>
            </a:pPr>
            <a:r>
              <a:rPr lang="en-US" baseline="0" dirty="0"/>
              <a:t>On the </a:t>
            </a:r>
            <a:r>
              <a:rPr lang="en-US" b="1" baseline="0" dirty="0"/>
              <a:t>Effect</a:t>
            </a:r>
            <a:r>
              <a:rPr lang="en-US" baseline="0" dirty="0"/>
              <a:t> tab, select </a:t>
            </a:r>
            <a:r>
              <a:rPr lang="en-US" b="1" baseline="0" dirty="0"/>
              <a:t>Smooth</a:t>
            </a:r>
            <a:r>
              <a:rPr lang="en-US" baseline="0" dirty="0"/>
              <a:t> </a:t>
            </a:r>
            <a:r>
              <a:rPr lang="en-US" b="1" baseline="0" dirty="0"/>
              <a:t>Start</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select </a:t>
            </a:r>
            <a:r>
              <a:rPr lang="en-US" b="1" baseline="0" dirty="0"/>
              <a:t>Smooth</a:t>
            </a:r>
            <a:r>
              <a:rPr lang="en-US" baseline="0" dirty="0"/>
              <a:t> </a:t>
            </a:r>
            <a:r>
              <a:rPr lang="en-US" b="1" baseline="0" dirty="0"/>
              <a:t>End</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select </a:t>
            </a:r>
            <a:r>
              <a:rPr lang="en-US" b="1" baseline="0" dirty="0"/>
              <a:t>Auto-reverse</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Start</a:t>
            </a:r>
            <a:r>
              <a:rPr lang="en-US" baseline="0" dirty="0"/>
              <a:t> list, select </a:t>
            </a:r>
            <a:r>
              <a:rPr lang="en-US" b="1" baseline="0" dirty="0"/>
              <a:t>With Previous</a:t>
            </a:r>
            <a:r>
              <a:rPr lang="en-US" baseline="0" dirty="0"/>
              <a:t>. </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Duration </a:t>
            </a:r>
            <a:r>
              <a:rPr lang="en-US" baseline="0" dirty="0"/>
              <a:t>box, enter </a:t>
            </a:r>
            <a:r>
              <a:rPr lang="en-US" b="1" baseline="0" dirty="0"/>
              <a:t>6 seconds</a:t>
            </a:r>
            <a:r>
              <a:rPr lang="en-US" baseline="0" dirty="0"/>
              <a:t>.</a:t>
            </a:r>
          </a:p>
          <a:p>
            <a:pPr marL="228600" indent="-228600">
              <a:buFont typeface="+mj-lt"/>
              <a:buAutoNum type="arabicPeriod"/>
            </a:pPr>
            <a:endParaRPr lang="en-US" baseline="0" dirty="0"/>
          </a:p>
          <a:p>
            <a:pPr marL="228600" indent="-228600">
              <a:buFont typeface="+mj-lt"/>
              <a:buAutoNum type="arabicPeriod"/>
            </a:pPr>
            <a:endParaRPr lang="en-US" baseline="0" dirty="0"/>
          </a:p>
          <a:p>
            <a:pPr marL="228600" indent="-228600">
              <a:buFont typeface="+mj-lt"/>
              <a:buNone/>
            </a:pPr>
            <a:r>
              <a:rPr lang="en-US" baseline="0" dirty="0"/>
              <a:t>To reproduce the animation effects for the third snowflake from the top, do the following:</a:t>
            </a:r>
          </a:p>
          <a:p>
            <a:pPr marL="228600" indent="-228600">
              <a:buFont typeface="+mj-lt"/>
              <a:buAutoNum type="arabicPeriod"/>
            </a:pPr>
            <a:r>
              <a:rPr lang="en-US" baseline="0" dirty="0"/>
              <a:t>Select the bottom snowflake off the left edge of the slide.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Motion Paths </a:t>
            </a:r>
            <a:r>
              <a:rPr lang="en-US" baseline="0" dirty="0"/>
              <a:t>click </a:t>
            </a:r>
            <a:r>
              <a:rPr lang="en-US" b="1" baseline="0" dirty="0"/>
              <a:t>Arcs</a:t>
            </a:r>
            <a:r>
              <a:rPr lang="en-US" baseline="0" dirty="0"/>
              <a:t>. </a:t>
            </a:r>
          </a:p>
          <a:p>
            <a:pPr marL="228600" indent="-228600">
              <a:buFont typeface="+mj-lt"/>
              <a:buAutoNum type="arabicPeriod"/>
            </a:pPr>
            <a:r>
              <a:rPr lang="en-US" baseline="0" dirty="0"/>
              <a:t>To draw the curved motion path, do the following on the slide:</a:t>
            </a:r>
            <a:endParaRPr lang="en-US" i="1" baseline="0" dirty="0"/>
          </a:p>
          <a:p>
            <a:pPr marL="685800" lvl="1" indent="-228600">
              <a:buFont typeface="+mj-lt"/>
              <a:buAutoNum type="arabicPeriod"/>
            </a:pPr>
            <a:r>
              <a:rPr lang="en-US" baseline="0" dirty="0"/>
              <a:t>On the slide, right-click the shape and select </a:t>
            </a:r>
            <a:r>
              <a:rPr lang="en-US" b="1" baseline="0" dirty="0"/>
              <a:t>Edit</a:t>
            </a:r>
            <a:r>
              <a:rPr lang="en-US" baseline="0" dirty="0"/>
              <a:t> </a:t>
            </a:r>
            <a:r>
              <a:rPr lang="en-US" b="1" baseline="0" dirty="0"/>
              <a:t>Points</a:t>
            </a:r>
            <a:r>
              <a:rPr lang="en-US" baseline="0" dirty="0"/>
              <a:t>.</a:t>
            </a:r>
          </a:p>
          <a:p>
            <a:pPr marL="685800" lvl="1" indent="-228600">
              <a:buFont typeface="+mj-lt"/>
              <a:buAutoNum type="arabicPeriod"/>
            </a:pPr>
            <a:r>
              <a:rPr lang="en-US" baseline="0" dirty="0"/>
              <a:t>Right-click the motion path near the red endpoint, and select </a:t>
            </a:r>
            <a:r>
              <a:rPr lang="en-US" b="1" baseline="0" dirty="0"/>
              <a:t>Add</a:t>
            </a:r>
            <a:r>
              <a:rPr lang="en-US" baseline="0" dirty="0"/>
              <a:t> </a:t>
            </a:r>
            <a:r>
              <a:rPr lang="en-US" b="1" baseline="0" dirty="0"/>
              <a:t>Point</a:t>
            </a:r>
            <a:r>
              <a:rPr lang="en-US" b="0" baseline="0" dirty="0"/>
              <a:t>.</a:t>
            </a:r>
            <a:endParaRPr lang="en-US" baseline="0" dirty="0"/>
          </a:p>
          <a:p>
            <a:pPr marL="685800" lvl="1" indent="-228600">
              <a:buFont typeface="+mj-lt"/>
              <a:buAutoNum type="arabicPeriod"/>
            </a:pPr>
            <a:r>
              <a:rPr lang="en-US" b="0" baseline="0" dirty="0"/>
              <a:t>Drag</a:t>
            </a:r>
            <a:r>
              <a:rPr lang="en-US" baseline="0" dirty="0"/>
              <a:t> the first point off the left edge of the slide, near the snowflake.</a:t>
            </a:r>
          </a:p>
          <a:p>
            <a:pPr marL="685800" lvl="1" indent="-228600">
              <a:buFont typeface="+mj-lt"/>
              <a:buAutoNum type="arabicPeriod"/>
            </a:pPr>
            <a:r>
              <a:rPr lang="en-US" b="0" baseline="0" dirty="0"/>
              <a:t>Drag</a:t>
            </a:r>
            <a:r>
              <a:rPr lang="en-US" baseline="0" dirty="0"/>
              <a:t>  the second point 3.5” to the left of the 0.00 vertical drawing guide and 1” below the horizontal drawing guide.</a:t>
            </a:r>
          </a:p>
          <a:p>
            <a:pPr marL="685800" lvl="1" indent="-228600">
              <a:buFont typeface="+mj-lt"/>
              <a:buAutoNum type="arabicPeriod"/>
            </a:pPr>
            <a:r>
              <a:rPr lang="en-US" b="0" baseline="0" dirty="0"/>
              <a:t>Drag</a:t>
            </a:r>
            <a:r>
              <a:rPr lang="en-US" baseline="0" dirty="0"/>
              <a:t> the third point at the intersection of the 0.00 vertical and horizontal drawing guides.</a:t>
            </a:r>
          </a:p>
          <a:p>
            <a:pPr marL="685800" lvl="1" indent="-228600">
              <a:buFont typeface="+mj-lt"/>
              <a:buAutoNum type="arabicPeriod"/>
            </a:pPr>
            <a:r>
              <a:rPr lang="en-US" b="0" baseline="0" dirty="0"/>
              <a:t>Drag</a:t>
            </a:r>
            <a:r>
              <a:rPr lang="en-US" baseline="0" dirty="0"/>
              <a:t> the fourth point 2” to the right of the 0.00 vertical drawing guide and 0.25” below the horizontal drawing guide.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a:t>Drag</a:t>
            </a:r>
            <a:r>
              <a:rPr lang="en-US" baseline="0" dirty="0"/>
              <a:t> the fifth point 4” to the right of the vertical drawing guide and 0.5” above the horizontal drawing guide.</a:t>
            </a:r>
          </a:p>
          <a:p>
            <a:pPr marL="685800" lvl="1" indent="-228600">
              <a:buFont typeface="+mj-lt"/>
              <a:buAutoNum type="arabicPeriod"/>
            </a:pPr>
            <a:r>
              <a:rPr lang="en-US" b="0" baseline="0" dirty="0"/>
              <a:t>Drag</a:t>
            </a:r>
            <a:r>
              <a:rPr lang="en-US" baseline="0" dirty="0"/>
              <a:t> the sixth and final point 0.25” to the right of the 5.00 vertical drawing guide and 0.5” above the horizontal drawing guide, off the right edge of the slide.</a:t>
            </a:r>
          </a:p>
          <a:p>
            <a:pPr marL="228600" indent="-228600">
              <a:buFont typeface="+mj-lt"/>
              <a:buAutoNum type="arabicPeriod"/>
            </a:pPr>
            <a:r>
              <a:rPr lang="en-US" baseline="0" dirty="0"/>
              <a:t>On the </a:t>
            </a:r>
            <a:r>
              <a:rPr lang="en-US" b="1" baseline="0" dirty="0"/>
              <a:t>Animations</a:t>
            </a:r>
            <a:r>
              <a:rPr lang="en-US" baseline="0" dirty="0"/>
              <a:t> tab, in the </a:t>
            </a:r>
            <a:r>
              <a:rPr lang="en-US" b="1" baseline="0" dirty="0"/>
              <a:t>Animation</a:t>
            </a:r>
            <a:r>
              <a:rPr lang="en-US" baseline="0" dirty="0"/>
              <a:t> group</a:t>
            </a:r>
            <a:r>
              <a:rPr lang="en-US" b="0" baseline="0" dirty="0"/>
              <a:t>,</a:t>
            </a:r>
            <a:r>
              <a:rPr lang="en-US" b="1" baseline="0" dirty="0"/>
              <a:t> </a:t>
            </a:r>
            <a:r>
              <a:rPr lang="en-US" baseline="0" dirty="0"/>
              <a:t>click the </a:t>
            </a:r>
            <a:r>
              <a:rPr lang="en-US" b="1" baseline="0" dirty="0"/>
              <a:t>Effect</a:t>
            </a:r>
            <a:r>
              <a:rPr lang="en-US" baseline="0" dirty="0"/>
              <a:t> </a:t>
            </a:r>
            <a:r>
              <a:rPr lang="en-US" b="1" baseline="0" dirty="0"/>
              <a:t>Options </a:t>
            </a:r>
            <a:r>
              <a:rPr lang="en-US" b="0" baseline="0" dirty="0"/>
              <a:t>dialog box launcher</a:t>
            </a:r>
            <a:r>
              <a:rPr lang="en-US" baseline="0" dirty="0"/>
              <a:t>. In the </a:t>
            </a:r>
            <a:r>
              <a:rPr lang="en-US" b="1" baseline="0" dirty="0"/>
              <a:t>Arc Down </a:t>
            </a:r>
            <a:r>
              <a:rPr lang="en-US" baseline="0" dirty="0"/>
              <a:t>dialog box, do the following:</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in the </a:t>
            </a:r>
            <a:r>
              <a:rPr lang="en-US" b="1" baseline="0" dirty="0"/>
              <a:t>Path</a:t>
            </a:r>
            <a:r>
              <a:rPr lang="en-US" baseline="0" dirty="0"/>
              <a:t> list, select </a:t>
            </a:r>
            <a:r>
              <a:rPr lang="en-US" b="1" baseline="0" dirty="0"/>
              <a:t>Locked</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clear </a:t>
            </a:r>
            <a:r>
              <a:rPr lang="en-US" b="1" baseline="0" dirty="0"/>
              <a:t>Smooth</a:t>
            </a:r>
            <a:r>
              <a:rPr lang="en-US" baseline="0" dirty="0"/>
              <a:t> </a:t>
            </a:r>
            <a:r>
              <a:rPr lang="en-US" b="1" baseline="0" dirty="0"/>
              <a:t>Start</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select </a:t>
            </a:r>
            <a:r>
              <a:rPr lang="en-US" b="1" baseline="0" dirty="0"/>
              <a:t>Smooth</a:t>
            </a:r>
            <a:r>
              <a:rPr lang="en-US" baseline="0" dirty="0"/>
              <a:t> </a:t>
            </a:r>
            <a:r>
              <a:rPr lang="en-US" b="1" baseline="0" dirty="0"/>
              <a:t>End</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Start</a:t>
            </a:r>
            <a:r>
              <a:rPr lang="en-US" baseline="0" dirty="0"/>
              <a:t> list, select </a:t>
            </a:r>
            <a:r>
              <a:rPr lang="en-US" b="1" baseline="0" dirty="0"/>
              <a:t>With Previous</a:t>
            </a:r>
            <a:r>
              <a:rPr lang="en-US" baseline="0" dirty="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On the </a:t>
            </a:r>
            <a:r>
              <a:rPr lang="en-US" b="1" baseline="0" dirty="0"/>
              <a:t>Timing</a:t>
            </a:r>
            <a:r>
              <a:rPr lang="en-US" baseline="0" dirty="0"/>
              <a:t> tab, in the </a:t>
            </a:r>
            <a:r>
              <a:rPr lang="en-US" b="1" baseline="0" dirty="0"/>
              <a:t>Delay</a:t>
            </a:r>
            <a:r>
              <a:rPr lang="en-US" baseline="0" dirty="0"/>
              <a:t> box, enter </a:t>
            </a:r>
            <a:r>
              <a:rPr lang="en-US" b="1" baseline="0" dirty="0"/>
              <a:t>8</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Duration </a:t>
            </a:r>
            <a:r>
              <a:rPr lang="en-US" baseline="0" dirty="0"/>
              <a:t>box, </a:t>
            </a:r>
            <a:r>
              <a:rPr lang="en-US" b="0" baseline="0" dirty="0"/>
              <a:t>enter</a:t>
            </a:r>
            <a:r>
              <a:rPr lang="en-US" b="1" baseline="0" dirty="0"/>
              <a:t> 13 seconds</a:t>
            </a:r>
            <a:r>
              <a:rPr lang="en-US" baseline="0" dirty="0"/>
              <a:t>.</a:t>
            </a:r>
          </a:p>
          <a:p>
            <a:pPr marL="228600" indent="-228600">
              <a:buFont typeface="+mj-lt"/>
              <a:buAutoNum type="arabicPeriod"/>
            </a:pPr>
            <a:r>
              <a:rPr lang="en-US" baseline="0" dirty="0"/>
              <a:t>Select the bottom snowflake off the left edge of the slide.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Emphasis</a:t>
            </a:r>
            <a:r>
              <a:rPr lang="en-US" baseline="0" dirty="0"/>
              <a:t> click </a:t>
            </a:r>
            <a:r>
              <a:rPr lang="en-US" b="1" baseline="0" dirty="0"/>
              <a:t>Spin</a:t>
            </a:r>
            <a:r>
              <a:rPr lang="en-US" baseline="0" dirty="0"/>
              <a:t>.</a:t>
            </a:r>
          </a:p>
          <a:p>
            <a:pPr marL="228600" indent="-228600">
              <a:buFont typeface="+mj-lt"/>
              <a:buAutoNum type="arabicPeriod"/>
            </a:pPr>
            <a:r>
              <a:rPr lang="en-US" baseline="0" dirty="0"/>
              <a:t>Also on the </a:t>
            </a:r>
            <a:r>
              <a:rPr lang="en-US" b="1" baseline="0" dirty="0"/>
              <a:t>Animations</a:t>
            </a:r>
            <a:r>
              <a:rPr lang="en-US" baseline="0" dirty="0"/>
              <a:t> tab, in the </a:t>
            </a:r>
            <a:r>
              <a:rPr lang="en-US" b="1" baseline="0" dirty="0"/>
              <a:t>Animation</a:t>
            </a:r>
            <a:r>
              <a:rPr lang="en-US" baseline="0" dirty="0"/>
              <a:t> group, click the </a:t>
            </a:r>
            <a:r>
              <a:rPr lang="en-US" b="1" baseline="0" dirty="0"/>
              <a:t>Effect Options </a:t>
            </a:r>
            <a:r>
              <a:rPr lang="en-US" baseline="0" dirty="0"/>
              <a:t>dialog box launcher. In the </a:t>
            </a:r>
            <a:r>
              <a:rPr lang="en-US" b="1" baseline="0" dirty="0"/>
              <a:t>Spin</a:t>
            </a:r>
            <a:r>
              <a:rPr lang="en-US" baseline="0" dirty="0"/>
              <a:t> dialog box, do the following:</a:t>
            </a:r>
          </a:p>
          <a:p>
            <a:pPr marL="685800" lvl="1" indent="-228600">
              <a:buFont typeface="Arial" pitchFamily="34" charset="0"/>
              <a:buChar char="•"/>
            </a:pPr>
            <a:r>
              <a:rPr lang="en-US" baseline="0" dirty="0"/>
              <a:t>On the </a:t>
            </a:r>
            <a:r>
              <a:rPr lang="en-US" b="1" baseline="0" dirty="0"/>
              <a:t>Effect</a:t>
            </a:r>
            <a:r>
              <a:rPr lang="en-US" baseline="0" dirty="0"/>
              <a:t> tab, in the </a:t>
            </a:r>
            <a:r>
              <a:rPr lang="en-US" b="1" baseline="0" dirty="0"/>
              <a:t>Amount</a:t>
            </a:r>
            <a:r>
              <a:rPr lang="en-US" baseline="0" dirty="0"/>
              <a:t> list, in the </a:t>
            </a:r>
            <a:r>
              <a:rPr lang="en-US" b="1" baseline="0" dirty="0"/>
              <a:t>Custom</a:t>
            </a:r>
            <a:r>
              <a:rPr lang="en-US" baseline="0" dirty="0"/>
              <a:t> box, enter </a:t>
            </a:r>
            <a:r>
              <a:rPr lang="en-US" b="1" baseline="0" dirty="0"/>
              <a:t>360°</a:t>
            </a:r>
            <a:r>
              <a:rPr lang="en-US" b="0" baseline="0" dirty="0"/>
              <a:t>, and then press ENTER. </a:t>
            </a:r>
            <a:endParaRPr lang="en-US" i="1" baseline="0" dirty="0"/>
          </a:p>
          <a:p>
            <a:pPr marL="685800" lvl="1" indent="-228600">
              <a:buFont typeface="Arial" pitchFamily="34" charset="0"/>
              <a:buChar char="•"/>
            </a:pPr>
            <a:r>
              <a:rPr lang="en-US" baseline="0" dirty="0"/>
              <a:t>On the </a:t>
            </a:r>
            <a:r>
              <a:rPr lang="en-US" b="1" baseline="0" dirty="0"/>
              <a:t>Effect</a:t>
            </a:r>
            <a:r>
              <a:rPr lang="en-US" baseline="0" dirty="0"/>
              <a:t> tab, also in the </a:t>
            </a:r>
            <a:r>
              <a:rPr lang="en-US" b="1" baseline="0" dirty="0"/>
              <a:t>Amount</a:t>
            </a:r>
            <a:r>
              <a:rPr lang="en-US" baseline="0" dirty="0"/>
              <a:t> list, select </a:t>
            </a:r>
            <a:r>
              <a:rPr lang="en-US" b="1" baseline="0" dirty="0"/>
              <a:t>Counterclockwise</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Delay</a:t>
            </a:r>
            <a:r>
              <a:rPr lang="en-US" baseline="0" dirty="0"/>
              <a:t> box, enter </a:t>
            </a:r>
            <a:r>
              <a:rPr lang="en-US" b="1" baseline="0" dirty="0"/>
              <a:t>8</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Speed</a:t>
            </a:r>
            <a:r>
              <a:rPr lang="en-US" baseline="0" dirty="0"/>
              <a:t> box, enter </a:t>
            </a:r>
            <a:r>
              <a:rPr lang="en-US" b="1" baseline="0" dirty="0"/>
              <a:t>13 seconds</a:t>
            </a:r>
            <a:r>
              <a:rPr lang="en-US" b="0" baseline="0" dirty="0"/>
              <a:t>.</a:t>
            </a:r>
            <a:endParaRPr lang="en-US" baseline="0" dirty="0"/>
          </a:p>
          <a:p>
            <a:pPr marL="228600" indent="-228600">
              <a:buFont typeface="+mj-lt"/>
              <a:buAutoNum type="arabicPeriod"/>
            </a:pPr>
            <a:r>
              <a:rPr lang="en-US" baseline="0" dirty="0"/>
              <a:t>Select the bottom snowflake off the left edge of the slide.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Emphasis</a:t>
            </a:r>
            <a:r>
              <a:rPr lang="en-US" baseline="0" dirty="0"/>
              <a:t> click </a:t>
            </a:r>
            <a:r>
              <a:rPr lang="en-US" b="1" baseline="0" dirty="0"/>
              <a:t>Grow/Shrink.</a:t>
            </a:r>
          </a:p>
          <a:p>
            <a:pPr marL="228600" indent="-228600">
              <a:buFont typeface="+mj-lt"/>
              <a:buAutoNum type="arabicPeriod"/>
            </a:pPr>
            <a:r>
              <a:rPr lang="en-US" baseline="0" dirty="0"/>
              <a:t>Also on the </a:t>
            </a:r>
            <a:r>
              <a:rPr lang="en-US" b="1" baseline="0" dirty="0"/>
              <a:t>Animations</a:t>
            </a:r>
            <a:r>
              <a:rPr lang="en-US" baseline="0" dirty="0"/>
              <a:t> tab, in the </a:t>
            </a:r>
            <a:r>
              <a:rPr lang="en-US" b="1" baseline="0" dirty="0"/>
              <a:t>Animation</a:t>
            </a:r>
            <a:r>
              <a:rPr lang="en-US" baseline="0" dirty="0"/>
              <a:t> group, click the </a:t>
            </a:r>
            <a:r>
              <a:rPr lang="en-US" b="1" baseline="0" dirty="0"/>
              <a:t>Effect</a:t>
            </a:r>
            <a:r>
              <a:rPr lang="en-US" baseline="0" dirty="0"/>
              <a:t> </a:t>
            </a:r>
            <a:r>
              <a:rPr lang="en-US" b="1" baseline="0" dirty="0"/>
              <a:t>Options </a:t>
            </a:r>
            <a:r>
              <a:rPr lang="en-US" b="0" baseline="0" dirty="0"/>
              <a:t>dialog box launcher</a:t>
            </a:r>
            <a:r>
              <a:rPr lang="en-US" baseline="0" dirty="0"/>
              <a:t>. In the </a:t>
            </a:r>
            <a:r>
              <a:rPr lang="en-US" b="1" baseline="0" dirty="0"/>
              <a:t>Grow/Shrink</a:t>
            </a:r>
            <a:r>
              <a:rPr lang="en-US" baseline="0" dirty="0"/>
              <a:t> dialog box, do the following:</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in the </a:t>
            </a:r>
            <a:r>
              <a:rPr lang="en-US" b="1" baseline="0" dirty="0"/>
              <a:t>Size</a:t>
            </a:r>
            <a:r>
              <a:rPr lang="en-US" baseline="0" dirty="0"/>
              <a:t> list, in the </a:t>
            </a:r>
            <a:r>
              <a:rPr lang="en-US" b="1" baseline="0" dirty="0"/>
              <a:t>Custom</a:t>
            </a:r>
            <a:r>
              <a:rPr lang="en-US" baseline="0" dirty="0"/>
              <a:t> box, enter </a:t>
            </a:r>
            <a:r>
              <a:rPr lang="en-US" b="1" baseline="0" dirty="0"/>
              <a:t>40%</a:t>
            </a:r>
            <a:r>
              <a:rPr lang="en-US" b="0" baseline="0" dirty="0"/>
              <a:t>,</a:t>
            </a:r>
            <a:r>
              <a:rPr lang="en-US" b="1" baseline="0" dirty="0"/>
              <a:t> </a:t>
            </a:r>
            <a:r>
              <a:rPr lang="en-US" baseline="0" dirty="0"/>
              <a:t>and then press ENTER.</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select </a:t>
            </a:r>
            <a:r>
              <a:rPr lang="en-US" b="1" baseline="0" dirty="0"/>
              <a:t>Smooth</a:t>
            </a:r>
            <a:r>
              <a:rPr lang="en-US" baseline="0" dirty="0"/>
              <a:t> </a:t>
            </a:r>
            <a:r>
              <a:rPr lang="en-US" b="1" baseline="0" dirty="0"/>
              <a:t>Start</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select </a:t>
            </a:r>
            <a:r>
              <a:rPr lang="en-US" b="1" baseline="0" dirty="0"/>
              <a:t>Smooth</a:t>
            </a:r>
            <a:r>
              <a:rPr lang="en-US" baseline="0" dirty="0"/>
              <a:t> </a:t>
            </a:r>
            <a:r>
              <a:rPr lang="en-US" b="1" baseline="0" dirty="0"/>
              <a:t>End</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select </a:t>
            </a:r>
            <a:r>
              <a:rPr lang="en-US" b="1" baseline="0" dirty="0"/>
              <a:t>Auto-reverse</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Delay</a:t>
            </a:r>
            <a:r>
              <a:rPr lang="en-US" baseline="0" dirty="0"/>
              <a:t> box, enter </a:t>
            </a:r>
            <a:r>
              <a:rPr lang="en-US" b="1" baseline="0" dirty="0"/>
              <a:t>8</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Speed</a:t>
            </a:r>
            <a:r>
              <a:rPr lang="en-US" baseline="0" dirty="0"/>
              <a:t> box, enter </a:t>
            </a:r>
            <a:r>
              <a:rPr lang="en-US" b="1" baseline="0" dirty="0"/>
              <a:t>6.5 seconds</a:t>
            </a:r>
            <a:r>
              <a:rPr lang="en-US" baseline="0" dirty="0"/>
              <a:t>.</a:t>
            </a:r>
          </a:p>
          <a:p>
            <a:pPr marL="228600" indent="-228600">
              <a:buFont typeface="+mj-lt"/>
              <a:buAutoNum type="arabicPeriod"/>
            </a:pPr>
            <a:endParaRPr lang="en-US" baseline="0" dirty="0"/>
          </a:p>
          <a:p>
            <a:pPr marL="228600" indent="-228600">
              <a:buFont typeface="+mj-lt"/>
              <a:buAutoNum type="arabicPeriod"/>
            </a:pPr>
            <a:endParaRPr lang="en-US" baseline="0" dirty="0"/>
          </a:p>
          <a:p>
            <a:pPr marL="228600" indent="-228600">
              <a:buFont typeface="+mj-lt"/>
              <a:buNone/>
            </a:pPr>
            <a:r>
              <a:rPr lang="en-US" baseline="0" dirty="0"/>
              <a:t>To reproduce the picture animation effects, do the following:</a:t>
            </a:r>
          </a:p>
          <a:p>
            <a:pPr marL="228600" indent="-228600">
              <a:buFont typeface="+mj-lt"/>
              <a:buAutoNum type="arabicPeriod"/>
            </a:pPr>
            <a:r>
              <a:rPr lang="en-US" baseline="0" dirty="0"/>
              <a:t>On the slide, select the large picture.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Motion Paths </a:t>
            </a:r>
            <a:r>
              <a:rPr lang="en-US" baseline="0" dirty="0"/>
              <a:t>click </a:t>
            </a:r>
            <a:r>
              <a:rPr lang="en-US" b="1" baseline="0" dirty="0"/>
              <a:t>Lines</a:t>
            </a:r>
            <a:r>
              <a:rPr lang="en-US" baseline="0" dirty="0"/>
              <a:t>.</a:t>
            </a:r>
          </a:p>
          <a:p>
            <a:pPr marL="228600" indent="-228600">
              <a:buFont typeface="+mj-lt"/>
              <a:buAutoNum type="arabicPeriod"/>
            </a:pPr>
            <a:r>
              <a:rPr lang="en-US" baseline="0" dirty="0"/>
              <a:t>Also on the </a:t>
            </a:r>
            <a:r>
              <a:rPr lang="en-US" b="1" baseline="0" dirty="0"/>
              <a:t>Animations</a:t>
            </a:r>
            <a:r>
              <a:rPr lang="en-US" baseline="0" dirty="0"/>
              <a:t> tab, in the </a:t>
            </a:r>
            <a:r>
              <a:rPr lang="en-US" b="1" baseline="0" dirty="0"/>
              <a:t>Animation</a:t>
            </a:r>
            <a:r>
              <a:rPr lang="en-US" baseline="0" dirty="0"/>
              <a:t> group, click </a:t>
            </a:r>
            <a:r>
              <a:rPr lang="en-US" b="1" baseline="0" dirty="0"/>
              <a:t>Effect Options </a:t>
            </a:r>
            <a:r>
              <a:rPr lang="en-US" baseline="0" dirty="0"/>
              <a:t>, and then click </a:t>
            </a:r>
            <a:r>
              <a:rPr lang="en-US" b="1" baseline="0" dirty="0"/>
              <a:t>Left</a:t>
            </a:r>
            <a:r>
              <a:rPr lang="en-US" baseline="0" dirty="0"/>
              <a:t>.</a:t>
            </a:r>
          </a:p>
          <a:p>
            <a:pPr marL="228600" indent="-228600">
              <a:buFont typeface="+mj-lt"/>
              <a:buAutoNum type="arabicPeriod"/>
            </a:pPr>
            <a:r>
              <a:rPr lang="en-US" baseline="0" dirty="0"/>
              <a:t>On the slide, select the </a:t>
            </a:r>
            <a:r>
              <a:rPr lang="en-US" b="0" baseline="0" dirty="0"/>
              <a:t>left</a:t>
            </a:r>
            <a:r>
              <a:rPr lang="en-US" baseline="0" dirty="0"/>
              <a:t> motion path effect for the large picture. Point to the endpoint (red arrow) of the selected motion path until the cursor becomes a two-headed arrow. Press and hold SHIFT, and then drag the endpoint all the way to the left edge of the slide. (Note: Be sure that you only extend the motion path by dragging the endpoint, and do not drag the entire motion path up, down, left, or right. You may need to zoom in on the slide in order to drag the path more accurately. On the </a:t>
            </a:r>
            <a:r>
              <a:rPr lang="en-US" b="1" baseline="0" dirty="0"/>
              <a:t>View</a:t>
            </a:r>
            <a:r>
              <a:rPr lang="en-US" baseline="0" dirty="0"/>
              <a:t> tab, in the </a:t>
            </a:r>
            <a:r>
              <a:rPr lang="en-US" b="1" baseline="0" dirty="0"/>
              <a:t>Zoom</a:t>
            </a:r>
            <a:r>
              <a:rPr lang="en-US" baseline="0" dirty="0"/>
              <a:t> group, click </a:t>
            </a:r>
            <a:r>
              <a:rPr lang="en-US" b="1" baseline="0" dirty="0"/>
              <a:t>Zoom</a:t>
            </a:r>
            <a:r>
              <a:rPr lang="en-US" baseline="0" dirty="0"/>
              <a:t>. In the </a:t>
            </a:r>
            <a:r>
              <a:rPr lang="en-US" b="1" baseline="0" dirty="0"/>
              <a:t>Zoom</a:t>
            </a:r>
            <a:r>
              <a:rPr lang="en-US" baseline="0" dirty="0"/>
              <a:t> dialog box, select </a:t>
            </a:r>
            <a:r>
              <a:rPr lang="en-US" b="1" baseline="0" dirty="0"/>
              <a:t>100%</a:t>
            </a:r>
            <a:r>
              <a:rPr lang="en-US" baseline="0" dirty="0"/>
              <a:t> or higher.)</a:t>
            </a:r>
            <a:endParaRPr lang="en-US" i="1" baseline="0" dirty="0"/>
          </a:p>
          <a:p>
            <a:pPr marL="228600" indent="-228600">
              <a:buFont typeface="+mj-lt"/>
              <a:buAutoNum type="arabicPeriod"/>
            </a:pPr>
            <a:r>
              <a:rPr lang="en-US" baseline="0" dirty="0"/>
              <a:t>On the </a:t>
            </a:r>
            <a:r>
              <a:rPr lang="en-US" b="1" baseline="0" dirty="0"/>
              <a:t>Animations</a:t>
            </a:r>
            <a:r>
              <a:rPr lang="en-US" baseline="0" dirty="0"/>
              <a:t> tab, in the </a:t>
            </a:r>
            <a:r>
              <a:rPr lang="en-US" b="1" baseline="0" dirty="0"/>
              <a:t>Timing</a:t>
            </a:r>
            <a:r>
              <a:rPr lang="en-US" baseline="0" dirty="0"/>
              <a:t> group, do the following:</a:t>
            </a:r>
          </a:p>
          <a:p>
            <a:pPr marL="685800" lvl="1" indent="-228600">
              <a:buFont typeface="Arial" pitchFamily="34" charset="0"/>
              <a:buChar char="•"/>
            </a:pPr>
            <a:r>
              <a:rPr lang="en-US" baseline="0" dirty="0"/>
              <a:t>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In the </a:t>
            </a:r>
            <a:r>
              <a:rPr lang="en-US" b="1" baseline="0" dirty="0"/>
              <a:t>Delay</a:t>
            </a:r>
            <a:r>
              <a:rPr lang="en-US" baseline="0" dirty="0"/>
              <a:t> box, enter </a:t>
            </a:r>
            <a:r>
              <a:rPr lang="en-US" b="1" baseline="0" dirty="0"/>
              <a:t>17</a:t>
            </a:r>
            <a:r>
              <a:rPr lang="en-US" baseline="0" dirty="0"/>
              <a:t>.</a:t>
            </a:r>
          </a:p>
          <a:p>
            <a:pPr marL="685800" lvl="1" indent="-228600">
              <a:buFont typeface="Arial" pitchFamily="34" charset="0"/>
              <a:buChar char="•"/>
            </a:pPr>
            <a:r>
              <a:rPr lang="en-US" baseline="0" dirty="0"/>
              <a:t>In the </a:t>
            </a:r>
            <a:r>
              <a:rPr lang="en-US" b="1" baseline="0" dirty="0"/>
              <a:t>Duration </a:t>
            </a:r>
            <a:r>
              <a:rPr lang="en-US" baseline="0" dirty="0"/>
              <a:t>box, enter </a:t>
            </a:r>
            <a:r>
              <a:rPr lang="en-US" b="1" baseline="0" dirty="0"/>
              <a:t>3 seconds</a:t>
            </a:r>
            <a:r>
              <a:rPr lang="en-US" baseline="0" dirty="0"/>
              <a:t>.</a:t>
            </a:r>
          </a:p>
          <a:p>
            <a:pPr marL="228600" indent="-228600">
              <a:buFont typeface="+mj-lt"/>
              <a:buAutoNum type="arabicPeriod"/>
            </a:pPr>
            <a:endParaRPr lang="en-US" b="1" baseline="0" dirty="0"/>
          </a:p>
          <a:p>
            <a:pPr marL="228600" indent="-228600">
              <a:buFont typeface="+mj-lt"/>
              <a:buAutoNum type="arabicPeriod"/>
            </a:pPr>
            <a:endParaRPr lang="en-US" b="1" baseline="0" dirty="0"/>
          </a:p>
          <a:p>
            <a:pPr marL="228600" indent="-228600">
              <a:buFont typeface="+mj-lt"/>
              <a:buNone/>
            </a:pPr>
            <a:r>
              <a:rPr lang="en-US" b="0" baseline="0" dirty="0"/>
              <a:t>To reproduce the animation effects for the first snowflake from the top, do the following:</a:t>
            </a:r>
          </a:p>
          <a:p>
            <a:pPr marL="228600" indent="-228600">
              <a:buFont typeface="+mj-lt"/>
              <a:buAutoNum type="arabicPeriod"/>
            </a:pPr>
            <a:r>
              <a:rPr lang="en-US" baseline="0" dirty="0"/>
              <a:t>On the slide, select the snowflake immediately to the left of the text box.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a:t>
            </a:r>
            <a:r>
              <a:rPr lang="en-US" baseline="0" dirty="0"/>
              <a:t> </a:t>
            </a:r>
            <a:r>
              <a:rPr lang="en-US" b="1" baseline="0" dirty="0"/>
              <a:t>Animation</a:t>
            </a:r>
            <a:r>
              <a:rPr lang="en-US" baseline="0" dirty="0"/>
              <a:t>, and then under </a:t>
            </a:r>
            <a:r>
              <a:rPr lang="en-US" b="1" baseline="0" dirty="0"/>
              <a:t>Entrance </a:t>
            </a:r>
            <a:r>
              <a:rPr lang="en-US" baseline="0" dirty="0"/>
              <a:t>click </a:t>
            </a:r>
            <a:r>
              <a:rPr lang="en-US" b="1" baseline="0" dirty="0"/>
              <a:t>Zoom</a:t>
            </a:r>
            <a:r>
              <a:rPr lang="en-US" baseline="0" dirty="0"/>
              <a:t>.</a:t>
            </a:r>
          </a:p>
          <a:p>
            <a:pPr marL="228600" indent="-228600">
              <a:buFont typeface="+mj-lt"/>
              <a:buAutoNum type="arabicPeriod"/>
            </a:pPr>
            <a:r>
              <a:rPr lang="en-US" baseline="0" dirty="0"/>
              <a:t>Also on the </a:t>
            </a:r>
            <a:r>
              <a:rPr lang="en-US" b="1" baseline="0" dirty="0"/>
              <a:t>Animations</a:t>
            </a:r>
            <a:r>
              <a:rPr lang="en-US" baseline="0" dirty="0"/>
              <a:t> tab, in the </a:t>
            </a:r>
            <a:r>
              <a:rPr lang="en-US" b="1" baseline="0" dirty="0"/>
              <a:t>Timing</a:t>
            </a:r>
            <a:r>
              <a:rPr lang="en-US" baseline="0" dirty="0"/>
              <a:t> group, do the following:</a:t>
            </a:r>
          </a:p>
          <a:p>
            <a:pPr marL="685800" lvl="1" indent="-228600">
              <a:buFont typeface="Arial" pitchFamily="34" charset="0"/>
              <a:buChar char="•"/>
            </a:pPr>
            <a:r>
              <a:rPr lang="en-US" baseline="0" dirty="0"/>
              <a:t>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In the </a:t>
            </a:r>
            <a:r>
              <a:rPr lang="en-US" b="1" baseline="0" dirty="0"/>
              <a:t>Delay</a:t>
            </a:r>
            <a:r>
              <a:rPr lang="en-US" baseline="0" dirty="0"/>
              <a:t> box, enter </a:t>
            </a:r>
            <a:r>
              <a:rPr lang="en-US" b="1" baseline="0" dirty="0"/>
              <a:t>16</a:t>
            </a:r>
            <a:r>
              <a:rPr lang="en-US" baseline="0" dirty="0"/>
              <a:t>.</a:t>
            </a:r>
          </a:p>
          <a:p>
            <a:pPr marL="685800" lvl="1" indent="-228600">
              <a:buFont typeface="Arial" pitchFamily="34" charset="0"/>
              <a:buChar char="•"/>
            </a:pPr>
            <a:r>
              <a:rPr lang="en-US" baseline="0" dirty="0"/>
              <a:t>In the </a:t>
            </a:r>
            <a:r>
              <a:rPr lang="en-US" b="1" baseline="0" dirty="0"/>
              <a:t>Duration </a:t>
            </a:r>
            <a:r>
              <a:rPr lang="en-US" baseline="0" dirty="0"/>
              <a:t>box, enter </a:t>
            </a:r>
            <a:r>
              <a:rPr lang="en-US" b="1" baseline="0" dirty="0"/>
              <a:t>1 second</a:t>
            </a:r>
            <a:r>
              <a:rPr lang="en-US" baseline="0" dirty="0"/>
              <a:t>.</a:t>
            </a:r>
          </a:p>
          <a:p>
            <a:pPr marL="228600" indent="-228600">
              <a:buFont typeface="+mj-lt"/>
              <a:buAutoNum type="arabicPeriod"/>
            </a:pPr>
            <a:r>
              <a:rPr lang="en-US" baseline="0" dirty="0"/>
              <a:t>On the slide, select the snowflake immediately to the left of the text box. On the </a:t>
            </a:r>
            <a:r>
              <a:rPr lang="en-US" b="1" baseline="0" dirty="0"/>
              <a:t>Animations</a:t>
            </a:r>
            <a:r>
              <a:rPr lang="en-US" baseline="0" dirty="0"/>
              <a:t> tab, in the </a:t>
            </a:r>
            <a:r>
              <a:rPr lang="en-US" b="1" baseline="0" dirty="0"/>
              <a:t>Advanced</a:t>
            </a:r>
            <a:r>
              <a:rPr lang="en-US" baseline="0" dirty="0"/>
              <a:t> </a:t>
            </a:r>
            <a:r>
              <a:rPr lang="en-US" b="1" baseline="0" dirty="0"/>
              <a:t>Animation</a:t>
            </a:r>
            <a:r>
              <a:rPr lang="en-US" baseline="0" dirty="0"/>
              <a:t> group, click </a:t>
            </a:r>
            <a:r>
              <a:rPr lang="en-US" b="1" baseline="0" dirty="0"/>
              <a:t>Add Animation</a:t>
            </a:r>
            <a:r>
              <a:rPr lang="en-US" baseline="0" dirty="0"/>
              <a:t>, and then under </a:t>
            </a:r>
            <a:r>
              <a:rPr lang="en-US" b="1" baseline="0" dirty="0"/>
              <a:t>Motion Paths </a:t>
            </a:r>
            <a:r>
              <a:rPr lang="en-US" baseline="0" dirty="0"/>
              <a:t>click </a:t>
            </a:r>
            <a:r>
              <a:rPr lang="en-US" b="1" baseline="0" dirty="0"/>
              <a:t>Arcs</a:t>
            </a:r>
            <a:r>
              <a:rPr lang="en-US" baseline="0" dirty="0"/>
              <a:t>. </a:t>
            </a:r>
          </a:p>
          <a:p>
            <a:pPr marL="228600" indent="-228600">
              <a:buFont typeface="+mj-lt"/>
              <a:buAutoNum type="arabicPeriod"/>
            </a:pPr>
            <a:r>
              <a:rPr lang="en-US" baseline="0" dirty="0"/>
              <a:t>To draw the curved motion path, do the following on the slide:</a:t>
            </a:r>
            <a:endParaRPr lang="en-US" i="1" baseline="0" dirty="0"/>
          </a:p>
          <a:p>
            <a:pPr marL="685800" lvl="1" indent="-228600">
              <a:buFont typeface="+mj-lt"/>
              <a:buAutoNum type="arabicPeriod"/>
            </a:pPr>
            <a:r>
              <a:rPr lang="en-US" baseline="0" dirty="0"/>
              <a:t>On the slide, right-click the shape and select </a:t>
            </a:r>
            <a:r>
              <a:rPr lang="en-US" b="1" baseline="0" dirty="0"/>
              <a:t>Edit</a:t>
            </a:r>
            <a:r>
              <a:rPr lang="en-US" baseline="0" dirty="0"/>
              <a:t> </a:t>
            </a:r>
            <a:r>
              <a:rPr lang="en-US" b="1" baseline="0" dirty="0"/>
              <a:t>Points</a:t>
            </a:r>
            <a:r>
              <a:rPr lang="en-US" baseline="0" dirty="0"/>
              <a:t>.</a:t>
            </a:r>
          </a:p>
          <a:p>
            <a:pPr marL="685800" lvl="1" indent="-228600">
              <a:buFont typeface="+mj-lt"/>
              <a:buAutoNum type="arabicPeriod"/>
            </a:pPr>
            <a:r>
              <a:rPr lang="en-US" baseline="0" dirty="0"/>
              <a:t>Right-click the motion path near the red endpoint, and select </a:t>
            </a:r>
            <a:r>
              <a:rPr lang="en-US" b="1" baseline="0" dirty="0"/>
              <a:t>Add</a:t>
            </a:r>
            <a:r>
              <a:rPr lang="en-US" baseline="0" dirty="0"/>
              <a:t> </a:t>
            </a:r>
            <a:r>
              <a:rPr lang="en-US" b="1" baseline="0" dirty="0"/>
              <a:t>Point</a:t>
            </a:r>
            <a:r>
              <a:rPr lang="en-US" b="0" baseline="0" dirty="0"/>
              <a:t>.</a:t>
            </a:r>
            <a:endParaRPr lang="en-US" baseline="0"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Right-click the motion path near the green start point, and select </a:t>
            </a:r>
            <a:r>
              <a:rPr lang="en-US" b="1" baseline="0" dirty="0"/>
              <a:t>Add</a:t>
            </a:r>
            <a:r>
              <a:rPr lang="en-US" baseline="0" dirty="0"/>
              <a:t> </a:t>
            </a:r>
            <a:r>
              <a:rPr lang="en-US" b="1" baseline="0" dirty="0"/>
              <a:t>Point</a:t>
            </a:r>
            <a:r>
              <a:rPr lang="en-US" b="0" baseline="0" dirty="0"/>
              <a:t>.</a:t>
            </a:r>
            <a:endParaRPr lang="en-US" baseline="0" dirty="0"/>
          </a:p>
          <a:p>
            <a:pPr marL="685800" lvl="1" indent="-228600">
              <a:buFont typeface="+mj-lt"/>
              <a:buAutoNum type="arabicPeriod"/>
            </a:pPr>
            <a:r>
              <a:rPr lang="en-US" b="0" baseline="0" dirty="0"/>
              <a:t>Drag</a:t>
            </a:r>
            <a:r>
              <a:rPr lang="en-US" baseline="0" dirty="0"/>
              <a:t> the first point off the left edge of the slide, 2” below the horizontal drawing guide.</a:t>
            </a:r>
          </a:p>
          <a:p>
            <a:pPr marL="685800" lvl="1" indent="-228600">
              <a:buFont typeface="+mj-lt"/>
              <a:buAutoNum type="arabicPeriod"/>
            </a:pPr>
            <a:r>
              <a:rPr lang="en-US" baseline="0" dirty="0"/>
              <a:t>Drag the second point 3” to the left of the 0.00 vertical drawing guide and 3” below the horizontal drawing guide.</a:t>
            </a:r>
          </a:p>
          <a:p>
            <a:pPr marL="685800" lvl="1" indent="-228600">
              <a:buFont typeface="+mj-lt"/>
              <a:buAutoNum type="arabicPeriod"/>
            </a:pPr>
            <a:r>
              <a:rPr lang="en-US" baseline="0" dirty="0"/>
              <a:t>Drag the third point 1” to the left of the 0.00 vertical drawing guide and 2.75” below the horizontal drawing guide.</a:t>
            </a:r>
          </a:p>
          <a:p>
            <a:pPr marL="685800" lvl="1" indent="-228600">
              <a:buFont typeface="+mj-lt"/>
              <a:buAutoNum type="arabicPeriod"/>
            </a:pPr>
            <a:r>
              <a:rPr lang="en-US" baseline="0" dirty="0"/>
              <a:t>Drag the fourth point 2.75” to the right of the 0.00 vertical drawing guide and 1” below the horizontal drawing guide.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Drag the fifth point 2.25” to the right of the 0.00 vertical drawing guide and 0.5” above the horizontal drawing guide.</a:t>
            </a:r>
          </a:p>
          <a:p>
            <a:pPr marL="685800" lvl="1" indent="-228600">
              <a:buFont typeface="+mj-lt"/>
              <a:buAutoNum type="arabicPeriod"/>
            </a:pPr>
            <a:r>
              <a:rPr lang="en-US" baseline="0" dirty="0"/>
              <a:t>Drag the sixth point on the 0.00 vertical drawing guide and 2” above the horizontal drawing guide.</a:t>
            </a:r>
          </a:p>
          <a:p>
            <a:pPr marL="685800" lvl="1" indent="-228600">
              <a:buFont typeface="+mj-lt"/>
              <a:buAutoNum type="arabicPeriod"/>
            </a:pPr>
            <a:r>
              <a:rPr lang="en-US" baseline="0" dirty="0"/>
              <a:t>Drag the seventh and final point on the snowflake.</a:t>
            </a:r>
          </a:p>
          <a:p>
            <a:pPr marL="228600" indent="-228600">
              <a:buFont typeface="+mj-lt"/>
              <a:buAutoNum type="arabicPeriod"/>
            </a:pPr>
            <a:r>
              <a:rPr lang="en-US" baseline="0" dirty="0"/>
              <a:t>On the </a:t>
            </a:r>
            <a:r>
              <a:rPr lang="en-US" b="1" baseline="0" dirty="0"/>
              <a:t>Animations</a:t>
            </a:r>
            <a:r>
              <a:rPr lang="en-US" baseline="0" dirty="0"/>
              <a:t> tab, in the </a:t>
            </a:r>
            <a:r>
              <a:rPr lang="en-US" b="1" baseline="0" dirty="0"/>
              <a:t>Timing</a:t>
            </a:r>
            <a:r>
              <a:rPr lang="en-US" baseline="0" dirty="0"/>
              <a:t> group, do the following: </a:t>
            </a:r>
          </a:p>
          <a:p>
            <a:pPr marL="685800" lvl="1" indent="-228600">
              <a:buFont typeface="Arial" pitchFamily="34" charset="0"/>
              <a:buChar char="•"/>
            </a:pPr>
            <a:r>
              <a:rPr lang="en-US" baseline="0" dirty="0"/>
              <a:t>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In the </a:t>
            </a:r>
            <a:r>
              <a:rPr lang="en-US" b="1" baseline="0" dirty="0"/>
              <a:t>Delay</a:t>
            </a:r>
            <a:r>
              <a:rPr lang="en-US" baseline="0" dirty="0"/>
              <a:t> box, enter </a:t>
            </a:r>
            <a:r>
              <a:rPr lang="en-US" b="1" baseline="0" dirty="0"/>
              <a:t>16</a:t>
            </a:r>
            <a:r>
              <a:rPr lang="en-US" baseline="0" dirty="0"/>
              <a:t>.</a:t>
            </a:r>
          </a:p>
          <a:p>
            <a:pPr marL="685800" lvl="1" indent="-228600">
              <a:buFont typeface="Arial" pitchFamily="34" charset="0"/>
              <a:buChar char="•"/>
            </a:pPr>
            <a:r>
              <a:rPr lang="en-US" baseline="0" dirty="0"/>
              <a:t>In the </a:t>
            </a:r>
            <a:r>
              <a:rPr lang="en-US" b="1" baseline="0" dirty="0"/>
              <a:t>Duration </a:t>
            </a:r>
            <a:r>
              <a:rPr lang="en-US" baseline="0" dirty="0"/>
              <a:t>box, enter </a:t>
            </a:r>
            <a:r>
              <a:rPr lang="en-US" b="1" baseline="0" dirty="0"/>
              <a:t>5</a:t>
            </a:r>
            <a:r>
              <a:rPr lang="en-US" baseline="0" dirty="0"/>
              <a:t> </a:t>
            </a:r>
            <a:r>
              <a:rPr lang="en-US" b="1" baseline="0" dirty="0"/>
              <a:t>seconds</a:t>
            </a:r>
            <a:r>
              <a:rPr lang="en-US" b="0" baseline="0" dirty="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startAt="6"/>
              <a:tabLst/>
              <a:defRPr/>
            </a:pPr>
            <a:r>
              <a:rPr lang="en-US" sz="1200" baseline="0" dirty="0"/>
              <a:t>Right-click the slide background area, and then click </a:t>
            </a:r>
            <a:r>
              <a:rPr lang="en-US" sz="1200" b="1" baseline="0" dirty="0"/>
              <a:t>Grid and Guides</a:t>
            </a:r>
            <a:r>
              <a:rPr lang="en-US" sz="1200" baseline="0" dirty="0"/>
              <a:t>. In the </a:t>
            </a:r>
            <a:r>
              <a:rPr lang="en-US" sz="1200" b="1" baseline="0" dirty="0"/>
              <a:t>Grid and Guides </a:t>
            </a:r>
            <a:r>
              <a:rPr lang="en-US" sz="1200" baseline="0" dirty="0"/>
              <a:t>dialog box, under </a:t>
            </a:r>
            <a:r>
              <a:rPr lang="en-US" sz="1200" b="1" baseline="0" dirty="0"/>
              <a:t>Guide settings</a:t>
            </a:r>
            <a:r>
              <a:rPr lang="en-US" sz="1200" baseline="0" dirty="0"/>
              <a:t>, clear </a:t>
            </a:r>
            <a:r>
              <a:rPr lang="en-US" sz="1200" b="1" baseline="0" dirty="0"/>
              <a:t>Display drawing guides on screen</a:t>
            </a:r>
            <a:r>
              <a:rPr lang="en-US" sz="1200" baseline="0" dirty="0"/>
              <a:t>, and then click </a:t>
            </a:r>
            <a:r>
              <a:rPr lang="en-US" sz="1200" b="1" baseline="0" dirty="0"/>
              <a:t>OK</a:t>
            </a:r>
            <a:r>
              <a:rPr lang="en-US" sz="1200" baseline="0" dirty="0"/>
              <a:t>. </a:t>
            </a:r>
            <a:endParaRPr lang="en-US" sz="1200" b="1" kern="1200" dirty="0">
              <a:solidFill>
                <a:schemeClr val="tx1"/>
              </a:solidFill>
              <a:latin typeface="+mn-lt"/>
              <a:ea typeface="+mn-ea"/>
              <a:cs typeface="+mn-cs"/>
            </a:endParaRPr>
          </a:p>
          <a:p>
            <a:pPr marL="685800" lvl="1" indent="-228600">
              <a:buFont typeface="+mj-lt"/>
              <a:buAutoNum type="arabicPeriod" startAt="6"/>
            </a:pPr>
            <a:endParaRPr lang="en-US" baseline="0" dirty="0"/>
          </a:p>
          <a:p>
            <a:pPr marL="228600" indent="-228600">
              <a:buFont typeface="+mj-lt"/>
              <a:buAutoNum type="arabicPeriod"/>
            </a:pPr>
            <a:endParaRPr lang="en-US" baseline="0" dirty="0"/>
          </a:p>
          <a:p>
            <a:pPr marL="228600" indent="-228600">
              <a:buFont typeface="+mj-lt"/>
              <a:buNone/>
            </a:pPr>
            <a:r>
              <a:rPr lang="en-US" baseline="0" dirty="0"/>
              <a:t>To reproduce the animation effects for the quotation text box, do the following:</a:t>
            </a:r>
          </a:p>
          <a:p>
            <a:pPr marL="228600" indent="-228600">
              <a:buFont typeface="+mj-lt"/>
              <a:buAutoNum type="arabicPeriod"/>
            </a:pPr>
            <a:r>
              <a:rPr lang="en-US" baseline="0" dirty="0"/>
              <a:t>On the slide, select the quotation text box.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Entrance</a:t>
            </a:r>
            <a:r>
              <a:rPr lang="en-US" baseline="0" dirty="0"/>
              <a:t> click </a:t>
            </a:r>
            <a:r>
              <a:rPr lang="en-US" b="1" baseline="0" dirty="0"/>
              <a:t>Fade</a:t>
            </a:r>
            <a:r>
              <a:rPr lang="en-US" baseline="0" dirty="0"/>
              <a:t>.</a:t>
            </a:r>
          </a:p>
          <a:p>
            <a:pPr marL="228600" indent="-228600">
              <a:buFont typeface="+mj-lt"/>
              <a:buAutoNum type="arabicPeriod"/>
            </a:pPr>
            <a:r>
              <a:rPr lang="en-US" baseline="0" dirty="0"/>
              <a:t>Also on the </a:t>
            </a:r>
            <a:r>
              <a:rPr lang="en-US" b="1" baseline="0" dirty="0"/>
              <a:t>Animations</a:t>
            </a:r>
            <a:r>
              <a:rPr lang="en-US" baseline="0" dirty="0"/>
              <a:t> tab, in the </a:t>
            </a:r>
            <a:r>
              <a:rPr lang="en-US" b="1" baseline="0" dirty="0"/>
              <a:t>Animation</a:t>
            </a:r>
            <a:r>
              <a:rPr lang="en-US" baseline="0" dirty="0"/>
              <a:t> group, click the </a:t>
            </a:r>
            <a:r>
              <a:rPr lang="en-US" b="1" baseline="0" dirty="0"/>
              <a:t>Effect</a:t>
            </a:r>
            <a:r>
              <a:rPr lang="en-US" baseline="0" dirty="0"/>
              <a:t> </a:t>
            </a:r>
            <a:r>
              <a:rPr lang="en-US" b="1" baseline="0" dirty="0"/>
              <a:t>Options </a:t>
            </a:r>
            <a:r>
              <a:rPr lang="en-US" b="0" baseline="0" dirty="0"/>
              <a:t>dialog box launcher</a:t>
            </a:r>
            <a:r>
              <a:rPr lang="en-US" baseline="0" dirty="0"/>
              <a:t>. In the </a:t>
            </a:r>
            <a:r>
              <a:rPr lang="en-US" b="1" baseline="0" dirty="0"/>
              <a:t>Fade</a:t>
            </a:r>
            <a:r>
              <a:rPr lang="en-US" baseline="0" dirty="0"/>
              <a:t> dialog box, do the following:</a:t>
            </a:r>
          </a:p>
          <a:p>
            <a:pPr marL="685800" lvl="1" indent="-228600">
              <a:buFont typeface="Arial" pitchFamily="34" charset="0"/>
              <a:buChar char="•"/>
            </a:pPr>
            <a:r>
              <a:rPr lang="en-US" baseline="0" dirty="0"/>
              <a:t>On the </a:t>
            </a:r>
            <a:r>
              <a:rPr lang="en-US" b="1" baseline="0" dirty="0"/>
              <a:t>Effect</a:t>
            </a:r>
            <a:r>
              <a:rPr lang="en-US" baseline="0" dirty="0"/>
              <a:t> tab, in the </a:t>
            </a:r>
            <a:r>
              <a:rPr lang="en-US" b="1" baseline="0" dirty="0"/>
              <a:t>Animate</a:t>
            </a:r>
            <a:r>
              <a:rPr lang="en-US" baseline="0" dirty="0"/>
              <a:t> </a:t>
            </a:r>
            <a:r>
              <a:rPr lang="en-US" b="1" baseline="0" dirty="0"/>
              <a:t>text</a:t>
            </a:r>
            <a:r>
              <a:rPr lang="en-US" baseline="0" dirty="0"/>
              <a:t> list, select </a:t>
            </a:r>
            <a:r>
              <a:rPr lang="en-US" b="1" baseline="0" dirty="0"/>
              <a:t>By</a:t>
            </a:r>
            <a:r>
              <a:rPr lang="en-US" baseline="0" dirty="0"/>
              <a:t> </a:t>
            </a:r>
            <a:r>
              <a:rPr lang="en-US" b="1" baseline="0" dirty="0"/>
              <a:t>letter</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in the </a:t>
            </a:r>
            <a:r>
              <a:rPr lang="en-US" b="1" baseline="0" dirty="0"/>
              <a:t>% delay between letters </a:t>
            </a:r>
            <a:r>
              <a:rPr lang="en-US" baseline="0" dirty="0"/>
              <a:t>box, enter </a:t>
            </a:r>
            <a:r>
              <a:rPr lang="en-US" b="1" baseline="0" dirty="0"/>
              <a:t>4</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Delay</a:t>
            </a:r>
            <a:r>
              <a:rPr lang="en-US" baseline="0" dirty="0"/>
              <a:t> box, enter </a:t>
            </a:r>
            <a:r>
              <a:rPr lang="en-US" b="1" baseline="0" dirty="0"/>
              <a:t>21</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Duration </a:t>
            </a:r>
            <a:r>
              <a:rPr lang="en-US" baseline="0" dirty="0"/>
              <a:t>box, enter </a:t>
            </a:r>
            <a:r>
              <a:rPr lang="en-US" b="1" baseline="0" dirty="0"/>
              <a:t>0.5 seconds</a:t>
            </a:r>
            <a:r>
              <a:rPr lang="en-US" baseline="0" dirty="0"/>
              <a:t>.</a:t>
            </a:r>
          </a:p>
          <a:p>
            <a:pPr marL="228600" indent="-228600">
              <a:buFont typeface="+mj-lt"/>
              <a:buAutoNum type="arabicPeriod"/>
            </a:pPr>
            <a:endParaRPr lang="en-US" b="1" baseline="0" dirty="0"/>
          </a:p>
          <a:p>
            <a:pPr marL="228600" indent="-228600">
              <a:buFont typeface="+mj-lt"/>
              <a:buAutoNum type="arabicPeriod"/>
            </a:pPr>
            <a:endParaRPr lang="en-US" b="1" baseline="0" dirty="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baseline="0" dirty="0"/>
              <a:t>To reproduce the animation effects for the quotation attribution text box, do the following:</a:t>
            </a:r>
            <a:endParaRPr lang="en-US" b="1" baseline="0" dirty="0"/>
          </a:p>
          <a:p>
            <a:pPr marL="228600" indent="-228600">
              <a:buFont typeface="+mj-lt"/>
              <a:buAutoNum type="arabicPeriod"/>
            </a:pPr>
            <a:r>
              <a:rPr lang="en-US" baseline="0" dirty="0"/>
              <a:t>Select the quotation attribution text box.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Entrance</a:t>
            </a:r>
            <a:r>
              <a:rPr lang="en-US" baseline="0" dirty="0"/>
              <a:t> click </a:t>
            </a:r>
            <a:r>
              <a:rPr lang="en-US" b="1" baseline="0" dirty="0"/>
              <a:t>Fade</a:t>
            </a:r>
            <a:r>
              <a:rPr lang="en-US" baseline="0" dirty="0"/>
              <a:t>.</a:t>
            </a:r>
          </a:p>
          <a:p>
            <a:pPr marL="228600" indent="-228600">
              <a:buFont typeface="+mj-lt"/>
              <a:buAutoNum type="arabicPeriod"/>
            </a:pPr>
            <a:r>
              <a:rPr lang="en-US" baseline="0" dirty="0"/>
              <a:t>Also on the </a:t>
            </a:r>
            <a:r>
              <a:rPr lang="en-US" b="1" baseline="0" dirty="0"/>
              <a:t>Animations</a:t>
            </a:r>
            <a:r>
              <a:rPr lang="en-US" baseline="0" dirty="0"/>
              <a:t> tab, in the </a:t>
            </a:r>
            <a:r>
              <a:rPr lang="en-US" b="1" baseline="0" dirty="0"/>
              <a:t>Timing</a:t>
            </a:r>
            <a:r>
              <a:rPr lang="en-US" baseline="0" dirty="0"/>
              <a:t> group, do the following:</a:t>
            </a:r>
          </a:p>
          <a:p>
            <a:pPr marL="685800" lvl="1" indent="-228600">
              <a:buFont typeface="Arial" pitchFamily="34" charset="0"/>
              <a:buChar char="•"/>
            </a:pPr>
            <a:r>
              <a:rPr lang="en-US" baseline="0" dirty="0"/>
              <a:t>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In the </a:t>
            </a:r>
            <a:r>
              <a:rPr lang="en-US" b="1" baseline="0" dirty="0"/>
              <a:t>Delay</a:t>
            </a:r>
            <a:r>
              <a:rPr lang="en-US" baseline="0" dirty="0"/>
              <a:t> box, enter </a:t>
            </a:r>
            <a:r>
              <a:rPr lang="en-US" b="1" baseline="0" dirty="0"/>
              <a:t>22.5</a:t>
            </a:r>
            <a:r>
              <a:rPr lang="en-US" baseline="0" dirty="0"/>
              <a:t>.</a:t>
            </a:r>
          </a:p>
          <a:p>
            <a:pPr marL="685800" lvl="1" indent="-228600">
              <a:buFont typeface="Arial" pitchFamily="34" charset="0"/>
              <a:buChar char="•"/>
            </a:pPr>
            <a:r>
              <a:rPr lang="en-US" baseline="0" dirty="0"/>
              <a:t>In the </a:t>
            </a:r>
            <a:r>
              <a:rPr lang="en-US" b="1" baseline="0" dirty="0"/>
              <a:t>Duration </a:t>
            </a:r>
            <a:r>
              <a:rPr lang="en-US" baseline="0" dirty="0"/>
              <a:t>list, enter </a:t>
            </a:r>
            <a:r>
              <a:rPr lang="en-US" b="1" baseline="0" dirty="0"/>
              <a:t>0.5 seconds</a:t>
            </a:r>
            <a:r>
              <a:rPr lang="en-US" baseline="0" dirty="0"/>
              <a:t>.</a:t>
            </a:r>
          </a:p>
          <a:p>
            <a:pPr marL="228600" indent="-228600">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41AB9C18-8CAA-4223-81FA-B24ABEAFDA68}" type="slidenum">
              <a:rPr lang="en-US" smtClean="0"/>
              <a:pPr/>
              <a:t>1</a:t>
            </a:fld>
            <a:endParaRPr lang="en-US"/>
          </a:p>
        </p:txBody>
      </p:sp>
    </p:spTree>
    <p:extLst>
      <p:ext uri="{BB962C8B-B14F-4D97-AF65-F5344CB8AC3E}">
        <p14:creationId xmlns:p14="http://schemas.microsoft.com/office/powerpoint/2010/main" val="2094724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8F1D79-C231-4825-9975-4D3E4F2E0469}" type="slidenum">
              <a:rPr lang="en-US" smtClean="0"/>
              <a:t>2</a:t>
            </a:fld>
            <a:endParaRPr lang="en-US"/>
          </a:p>
        </p:txBody>
      </p:sp>
    </p:spTree>
    <p:extLst>
      <p:ext uri="{BB962C8B-B14F-4D97-AF65-F5344CB8AC3E}">
        <p14:creationId xmlns:p14="http://schemas.microsoft.com/office/powerpoint/2010/main" val="3287694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8F1D79-C231-4825-9975-4D3E4F2E0469}" type="slidenum">
              <a:rPr lang="en-US" smtClean="0"/>
              <a:t>3</a:t>
            </a:fld>
            <a:endParaRPr lang="en-US"/>
          </a:p>
        </p:txBody>
      </p:sp>
    </p:spTree>
    <p:extLst>
      <p:ext uri="{BB962C8B-B14F-4D97-AF65-F5344CB8AC3E}">
        <p14:creationId xmlns:p14="http://schemas.microsoft.com/office/powerpoint/2010/main" val="317606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8F1D79-C231-4825-9975-4D3E4F2E0469}" type="slidenum">
              <a:rPr lang="en-US" smtClean="0"/>
              <a:t>4</a:t>
            </a:fld>
            <a:endParaRPr lang="en-US"/>
          </a:p>
        </p:txBody>
      </p:sp>
    </p:spTree>
    <p:extLst>
      <p:ext uri="{BB962C8B-B14F-4D97-AF65-F5344CB8AC3E}">
        <p14:creationId xmlns:p14="http://schemas.microsoft.com/office/powerpoint/2010/main" val="1308766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8F1D79-C231-4825-9975-4D3E4F2E0469}" type="slidenum">
              <a:rPr lang="en-US" smtClean="0"/>
              <a:t>6</a:t>
            </a:fld>
            <a:endParaRPr lang="en-US"/>
          </a:p>
        </p:txBody>
      </p:sp>
    </p:spTree>
    <p:extLst>
      <p:ext uri="{BB962C8B-B14F-4D97-AF65-F5344CB8AC3E}">
        <p14:creationId xmlns:p14="http://schemas.microsoft.com/office/powerpoint/2010/main" val="1071067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8F1D79-C231-4825-9975-4D3E4F2E0469}" type="slidenum">
              <a:rPr lang="en-US" smtClean="0"/>
              <a:t>7</a:t>
            </a:fld>
            <a:endParaRPr lang="en-US"/>
          </a:p>
        </p:txBody>
      </p:sp>
    </p:spTree>
    <p:extLst>
      <p:ext uri="{BB962C8B-B14F-4D97-AF65-F5344CB8AC3E}">
        <p14:creationId xmlns:p14="http://schemas.microsoft.com/office/powerpoint/2010/main" val="3117708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400" b="1" dirty="0"/>
              <a:t>Animated snow</a:t>
            </a:r>
            <a:r>
              <a:rPr lang="en-US" sz="1400" b="1" baseline="0" dirty="0"/>
              <a:t> scene</a:t>
            </a:r>
          </a:p>
          <a:p>
            <a:r>
              <a:rPr lang="en-US" sz="1400" baseline="0" dirty="0"/>
              <a:t>(Difficult)</a:t>
            </a:r>
          </a:p>
          <a:p>
            <a:endParaRPr lang="en-US" baseline="0" dirty="0"/>
          </a:p>
          <a:p>
            <a:endParaRPr lang="en-US" baseline="0" dirty="0"/>
          </a:p>
          <a:p>
            <a:pPr marL="0" indent="0">
              <a:buFont typeface="+mj-lt"/>
              <a:buNone/>
            </a:pPr>
            <a:r>
              <a:rPr lang="en-US" b="1" dirty="0"/>
              <a:t>Tip</a:t>
            </a:r>
            <a:r>
              <a:rPr lang="en-US" b="0" dirty="0"/>
              <a:t>:</a:t>
            </a:r>
            <a:r>
              <a:rPr lang="en-US" dirty="0"/>
              <a:t> To</a:t>
            </a:r>
            <a:r>
              <a:rPr lang="en-US" baseline="0" dirty="0"/>
              <a:t> get the best results from this effect, it is best to use a large, high-resolution  picture. The picture in the example above is 2000 pixels wide by 750 pixels high. </a:t>
            </a:r>
            <a:r>
              <a:rPr lang="en-US" b="0" baseline="0" dirty="0"/>
              <a:t>You will want to use drawing guides to reproduce the animation effects. </a:t>
            </a:r>
          </a:p>
          <a:p>
            <a:pPr marL="228600" indent="-228600">
              <a:buFont typeface="+mj-lt"/>
              <a:buNone/>
            </a:pPr>
            <a:endParaRPr lang="en-US" b="0" baseline="0" dirty="0"/>
          </a:p>
          <a:p>
            <a:pPr marL="228600" indent="-228600">
              <a:buFont typeface="+mj-lt"/>
              <a:buNone/>
            </a:pPr>
            <a:endParaRPr lang="en-US" b="0" baseline="0" dirty="0"/>
          </a:p>
          <a:p>
            <a:r>
              <a:rPr lang="en-US" baseline="0" dirty="0"/>
              <a:t>To display and set the drawing guides, do the following:</a:t>
            </a:r>
          </a:p>
          <a:p>
            <a:pPr marL="228600" indent="-228600">
              <a:buFont typeface="+mj-lt"/>
              <a:buAutoNum type="arabicPeriod"/>
            </a:pPr>
            <a:r>
              <a:rPr lang="en-US" sz="1200" dirty="0"/>
              <a:t>Right-click the slide background</a:t>
            </a:r>
            <a:r>
              <a:rPr lang="en-US" sz="1200" baseline="0" dirty="0"/>
              <a:t> and</a:t>
            </a:r>
            <a:r>
              <a:rPr lang="en-US" sz="1200" dirty="0"/>
              <a:t> select </a:t>
            </a:r>
            <a:r>
              <a:rPr lang="en-US" sz="1200" b="1" dirty="0"/>
              <a:t>Grid and Guides</a:t>
            </a:r>
            <a:r>
              <a:rPr lang="en-US" sz="1200" b="0" dirty="0"/>
              <a:t>.</a:t>
            </a:r>
            <a:r>
              <a:rPr lang="en-US" sz="1200" b="1" baseline="0" dirty="0"/>
              <a:t> </a:t>
            </a:r>
            <a:r>
              <a:rPr lang="en-US" sz="1200" b="0" dirty="0"/>
              <a:t>In the </a:t>
            </a:r>
            <a:r>
              <a:rPr lang="en-US" sz="1200" b="1" dirty="0"/>
              <a:t>Grid and Guides</a:t>
            </a:r>
            <a:r>
              <a:rPr lang="en-US" sz="1200" b="0" dirty="0"/>
              <a:t> dialog box, under </a:t>
            </a:r>
            <a:r>
              <a:rPr lang="en-US" sz="1200" b="1" dirty="0"/>
              <a:t>Guide</a:t>
            </a:r>
            <a:r>
              <a:rPr lang="en-US" sz="1200" dirty="0"/>
              <a:t> </a:t>
            </a:r>
            <a:r>
              <a:rPr lang="en-US" sz="1200" b="1" dirty="0"/>
              <a:t>settings</a:t>
            </a:r>
            <a:r>
              <a:rPr lang="en-US" sz="1200" b="0" dirty="0"/>
              <a:t>, select</a:t>
            </a:r>
            <a:r>
              <a:rPr lang="en-US" sz="1200" b="0" baseline="0" dirty="0"/>
              <a:t> </a:t>
            </a:r>
            <a:r>
              <a:rPr lang="en-US" sz="1200" b="1" dirty="0"/>
              <a:t>Display</a:t>
            </a:r>
            <a:r>
              <a:rPr lang="en-US" sz="1200" dirty="0"/>
              <a:t> </a:t>
            </a:r>
            <a:r>
              <a:rPr lang="en-US" sz="1200" b="1" dirty="0"/>
              <a:t>drawing</a:t>
            </a:r>
            <a:r>
              <a:rPr lang="en-US" sz="1200" dirty="0"/>
              <a:t> </a:t>
            </a:r>
            <a:r>
              <a:rPr lang="en-US" sz="1200" b="1" dirty="0"/>
              <a:t>guides</a:t>
            </a:r>
            <a:r>
              <a:rPr lang="en-US" sz="1200" dirty="0"/>
              <a:t> </a:t>
            </a:r>
            <a:r>
              <a:rPr lang="en-US" sz="1200" b="1" dirty="0"/>
              <a:t>on screen</a:t>
            </a:r>
            <a:r>
              <a:rPr lang="en-US" sz="1200" b="0" dirty="0"/>
              <a:t>, and then click </a:t>
            </a:r>
            <a:r>
              <a:rPr lang="en-US" sz="1200" b="1" dirty="0"/>
              <a:t>OK</a:t>
            </a:r>
            <a:r>
              <a:rPr lang="en-US" sz="1200" b="0" dirty="0"/>
              <a:t>.</a:t>
            </a:r>
            <a:r>
              <a:rPr lang="en-US" sz="1200" b="0" baseline="0" dirty="0"/>
              <a:t> (</a:t>
            </a:r>
            <a:r>
              <a:rPr lang="en-US" sz="1200" b="0" dirty="0"/>
              <a:t>Note: </a:t>
            </a:r>
            <a:r>
              <a:rPr lang="en-US" sz="1200" dirty="0"/>
              <a:t>One horizontal and one vertical guide will display on</a:t>
            </a:r>
            <a:r>
              <a:rPr lang="en-US" sz="1200" baseline="0" dirty="0"/>
              <a:t> the slide </a:t>
            </a:r>
            <a:r>
              <a:rPr lang="en-US" sz="1200" dirty="0"/>
              <a:t>at 0.00, the default</a:t>
            </a:r>
            <a:r>
              <a:rPr lang="en-US" sz="1200" baseline="0" dirty="0"/>
              <a:t> position</a:t>
            </a:r>
            <a:r>
              <a:rPr lang="en-US" sz="1200" dirty="0"/>
              <a:t>. As</a:t>
            </a:r>
            <a:r>
              <a:rPr lang="en-US" sz="1200" baseline="0" dirty="0"/>
              <a:t> you drag the guides, the cursor will display the new position.</a:t>
            </a:r>
            <a:r>
              <a:rPr lang="en-US" sz="1200" dirty="0"/>
              <a:t>) </a:t>
            </a:r>
          </a:p>
          <a:p>
            <a:pPr marL="228600" indent="-228600">
              <a:buFont typeface="+mj-lt"/>
              <a:buAutoNum type="arabicPeriod"/>
            </a:pPr>
            <a:r>
              <a:rPr lang="en-US" sz="1200" dirty="0"/>
              <a:t>Press and hold CTRL, select the vertical</a:t>
            </a:r>
            <a:r>
              <a:rPr lang="en-US" sz="1200" baseline="0" dirty="0"/>
              <a:t> guide, and then </a:t>
            </a:r>
            <a:r>
              <a:rPr lang="en-US" sz="1200" dirty="0"/>
              <a:t>drag it right to</a:t>
            </a:r>
            <a:r>
              <a:rPr lang="en-US" sz="1200" baseline="0" dirty="0"/>
              <a:t> the 5</a:t>
            </a:r>
            <a:r>
              <a:rPr lang="en-US" sz="1200" dirty="0"/>
              <a:t>.00 position.</a:t>
            </a:r>
          </a:p>
          <a:p>
            <a:endParaRPr lang="en-US" baseline="0" dirty="0"/>
          </a:p>
          <a:p>
            <a:endParaRPr lang="en-US" baseline="0" dirty="0"/>
          </a:p>
          <a:p>
            <a:r>
              <a:rPr lang="en-US" baseline="0" dirty="0"/>
              <a:t>To reproduce the picture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On the </a:t>
            </a:r>
            <a:r>
              <a:rPr lang="en-US" sz="1200" b="1" dirty="0"/>
              <a:t>Home</a:t>
            </a:r>
            <a:r>
              <a:rPr lang="en-US" sz="1200" dirty="0"/>
              <a:t> tab, in the </a:t>
            </a:r>
            <a:r>
              <a:rPr lang="en-US" sz="1200" b="1" dirty="0"/>
              <a:t>Slides</a:t>
            </a:r>
            <a:r>
              <a:rPr lang="en-US" sz="1200" dirty="0"/>
              <a:t> group, click </a:t>
            </a:r>
            <a:r>
              <a:rPr lang="en-US" sz="1200" b="1" dirty="0"/>
              <a:t>Layout</a:t>
            </a:r>
            <a:r>
              <a:rPr lang="en-US" sz="1200" dirty="0"/>
              <a:t>, and then click </a:t>
            </a:r>
            <a:r>
              <a:rPr lang="en-US" sz="1200" b="1" dirty="0"/>
              <a:t>Blank</a:t>
            </a:r>
            <a:r>
              <a:rPr lang="en-US" sz="1200" dirty="0"/>
              <a:t>.</a:t>
            </a:r>
          </a:p>
          <a:p>
            <a:pPr marL="228600" indent="-228600">
              <a:buFont typeface="+mj-lt"/>
              <a:buAutoNum type="arabicPeriod"/>
            </a:pPr>
            <a:r>
              <a:rPr lang="en-US" sz="1200" dirty="0"/>
              <a:t>On the </a:t>
            </a:r>
            <a:r>
              <a:rPr lang="en-US" sz="1200" b="1" dirty="0"/>
              <a:t>Insert</a:t>
            </a:r>
            <a:r>
              <a:rPr lang="en-US" sz="1200" dirty="0"/>
              <a:t> tab, in the </a:t>
            </a:r>
            <a:r>
              <a:rPr lang="en-US" sz="1200" b="1" dirty="0"/>
              <a:t>Images </a:t>
            </a:r>
            <a:r>
              <a:rPr lang="en-US" sz="1200" dirty="0"/>
              <a:t>group, click </a:t>
            </a:r>
            <a:r>
              <a:rPr lang="en-US" sz="1200" b="1" dirty="0"/>
              <a:t>Picture</a:t>
            </a:r>
            <a:r>
              <a:rPr lang="en-US" sz="1200" dirty="0"/>
              <a:t>. In the </a:t>
            </a:r>
            <a:r>
              <a:rPr lang="en-US" sz="1200" b="1" dirty="0"/>
              <a:t>Insert</a:t>
            </a:r>
            <a:r>
              <a:rPr lang="en-US" sz="1200" b="1" baseline="0" dirty="0"/>
              <a:t> Picture </a:t>
            </a:r>
            <a:r>
              <a:rPr lang="en-US" sz="1200" baseline="0" dirty="0"/>
              <a:t>dialog box, select a picture, and then click </a:t>
            </a:r>
            <a:r>
              <a:rPr lang="en-US" sz="1200" b="1" baseline="0" dirty="0"/>
              <a:t>Insert</a:t>
            </a:r>
            <a:r>
              <a:rPr lang="en-US" sz="1200" baseline="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On</a:t>
            </a:r>
            <a:r>
              <a:rPr lang="en-US" sz="1200" baseline="0" dirty="0"/>
              <a:t> the slide, s</a:t>
            </a:r>
            <a:r>
              <a:rPr lang="en-US" sz="1200" dirty="0"/>
              <a:t>elect the picture. </a:t>
            </a:r>
            <a:r>
              <a:rPr lang="en-US" sz="1200" i="0" baseline="0" dirty="0"/>
              <a:t>Under </a:t>
            </a:r>
            <a:r>
              <a:rPr lang="en-US" sz="1200" b="1" i="0" baseline="0" dirty="0"/>
              <a:t>Picture Tools</a:t>
            </a:r>
            <a:r>
              <a:rPr lang="en-US" sz="1200" i="0" baseline="0" dirty="0"/>
              <a:t>, on the </a:t>
            </a:r>
            <a:r>
              <a:rPr lang="en-US" sz="1200" b="1" i="0" baseline="0" dirty="0"/>
              <a:t>Format</a:t>
            </a:r>
            <a:r>
              <a:rPr lang="en-US" sz="1200" i="0" baseline="0" dirty="0"/>
              <a:t> tab, in the bottom right corner of the </a:t>
            </a:r>
            <a:r>
              <a:rPr lang="en-US" sz="1200" b="1" i="0" baseline="0" dirty="0"/>
              <a:t>Size</a:t>
            </a:r>
            <a:r>
              <a:rPr lang="en-US" sz="1200" i="0" baseline="0" dirty="0"/>
              <a:t> group, click the </a:t>
            </a:r>
            <a:r>
              <a:rPr lang="en-US" sz="1200" b="1" dirty="0"/>
              <a:t>Size and Position</a:t>
            </a:r>
            <a:r>
              <a:rPr lang="en-US" sz="1200" b="0" dirty="0"/>
              <a:t> dialog</a:t>
            </a:r>
            <a:r>
              <a:rPr lang="en-US" sz="1200" b="0" baseline="0" dirty="0"/>
              <a:t> box launcher. </a:t>
            </a:r>
            <a:r>
              <a:rPr lang="en-US" sz="1200" dirty="0"/>
              <a:t>In the </a:t>
            </a:r>
            <a:r>
              <a:rPr lang="en-US" sz="1200" b="1" dirty="0"/>
              <a:t>Format Picture </a:t>
            </a:r>
            <a:r>
              <a:rPr lang="en-US" sz="1200" dirty="0"/>
              <a:t>dialog box</a:t>
            </a:r>
            <a:r>
              <a:rPr lang="en-US" sz="1200" baseline="0" dirty="0"/>
              <a:t>, </a:t>
            </a:r>
            <a:r>
              <a:rPr lang="en-US" sz="1200" dirty="0"/>
              <a:t>resize or crop the picture as needed so that</a:t>
            </a:r>
            <a:r>
              <a:rPr lang="en-US" sz="1200" baseline="0" dirty="0"/>
              <a:t> the height is set to </a:t>
            </a:r>
            <a:r>
              <a:rPr lang="en-US" sz="1200" b="1" baseline="0" dirty="0"/>
              <a:t>7.5”</a:t>
            </a:r>
            <a:r>
              <a:rPr lang="en-US" sz="1200" baseline="0" dirty="0"/>
              <a:t> and </a:t>
            </a:r>
            <a:r>
              <a:rPr lang="en-US" sz="1200" b="0" baseline="0" dirty="0"/>
              <a:t>the width </a:t>
            </a:r>
            <a:r>
              <a:rPr lang="en-US" sz="1200" baseline="0" dirty="0"/>
              <a:t>is set to </a:t>
            </a:r>
            <a:r>
              <a:rPr lang="en-US" sz="1200" b="1" baseline="0" dirty="0"/>
              <a:t>20”</a:t>
            </a:r>
            <a:r>
              <a:rPr lang="en-US" sz="1200" baseline="0" dirty="0"/>
              <a:t>. </a:t>
            </a:r>
          </a:p>
          <a:p>
            <a:pPr marL="628650" lvl="1" indent="-171450">
              <a:buFont typeface="Arial" pitchFamily="34" charset="0"/>
              <a:buChar char="•"/>
            </a:pPr>
            <a:r>
              <a:rPr lang="en-US" sz="1200" kern="1200" dirty="0">
                <a:solidFill>
                  <a:schemeClr val="tx1"/>
                </a:solidFill>
                <a:effectLst/>
                <a:latin typeface="+mn-lt"/>
                <a:ea typeface="+mn-ea"/>
                <a:cs typeface="+mn-cs"/>
              </a:rPr>
              <a:t>To crop the picture, click </a:t>
            </a:r>
            <a:r>
              <a:rPr lang="en-US" sz="1200" b="1" kern="1200" dirty="0">
                <a:solidFill>
                  <a:schemeClr val="tx1"/>
                </a:solidFill>
                <a:effectLst/>
                <a:latin typeface="+mn-lt"/>
                <a:ea typeface="+mn-ea"/>
                <a:cs typeface="+mn-cs"/>
              </a:rPr>
              <a:t>Crop</a:t>
            </a:r>
            <a:r>
              <a:rPr lang="en-US" sz="1200" kern="1200" dirty="0">
                <a:solidFill>
                  <a:schemeClr val="tx1"/>
                </a:solidFill>
                <a:effectLst/>
                <a:latin typeface="+mn-lt"/>
                <a:ea typeface="+mn-ea"/>
                <a:cs typeface="+mn-cs"/>
              </a:rPr>
              <a:t> in the left pane, and in the </a:t>
            </a:r>
            <a:r>
              <a:rPr lang="en-US" sz="1200" b="1" kern="1200" dirty="0">
                <a:solidFill>
                  <a:schemeClr val="tx1"/>
                </a:solidFill>
                <a:effectLst/>
                <a:latin typeface="+mn-lt"/>
                <a:ea typeface="+mn-ea"/>
                <a:cs typeface="+mn-cs"/>
              </a:rPr>
              <a:t>Crop</a:t>
            </a:r>
            <a:r>
              <a:rPr lang="en-US" sz="1200" kern="1200" dirty="0">
                <a:solidFill>
                  <a:schemeClr val="tx1"/>
                </a:solidFill>
                <a:effectLst/>
                <a:latin typeface="+mn-lt"/>
                <a:ea typeface="+mn-ea"/>
                <a:cs typeface="+mn-cs"/>
              </a:rPr>
              <a:t> pane, under </a:t>
            </a:r>
            <a:r>
              <a:rPr lang="en-US" sz="1200" b="1" kern="1200" dirty="0">
                <a:solidFill>
                  <a:schemeClr val="tx1"/>
                </a:solidFill>
                <a:effectLst/>
                <a:latin typeface="+mn-lt"/>
                <a:ea typeface="+mn-ea"/>
                <a:cs typeface="+mn-cs"/>
              </a:rPr>
              <a:t>Crop position</a:t>
            </a:r>
            <a:r>
              <a:rPr lang="en-US" sz="1200" kern="1200" dirty="0">
                <a:solidFill>
                  <a:schemeClr val="tx1"/>
                </a:solidFill>
                <a:effectLst/>
                <a:latin typeface="+mn-lt"/>
                <a:ea typeface="+mn-ea"/>
                <a:cs typeface="+mn-cs"/>
              </a:rPr>
              <a:t>, enter values into the </a:t>
            </a:r>
            <a:r>
              <a:rPr lang="en-US" sz="1200" b="1" kern="1200" dirty="0">
                <a:solidFill>
                  <a:schemeClr val="tx1"/>
                </a:solidFill>
                <a:effectLst/>
                <a:latin typeface="+mn-lt"/>
                <a:ea typeface="+mn-ea"/>
                <a:cs typeface="+mn-cs"/>
              </a:rPr>
              <a:t>Height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Width</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Left</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Top</a:t>
            </a:r>
            <a:r>
              <a:rPr lang="en-US" sz="1200" kern="1200" dirty="0">
                <a:solidFill>
                  <a:schemeClr val="tx1"/>
                </a:solidFill>
                <a:effectLst/>
                <a:latin typeface="+mn-lt"/>
                <a:ea typeface="+mn-ea"/>
                <a:cs typeface="+mn-cs"/>
              </a:rPr>
              <a:t> boxes. </a:t>
            </a:r>
          </a:p>
          <a:p>
            <a:pPr marL="628650" lvl="1" indent="-171450">
              <a:buFont typeface="Arial" pitchFamily="34" charset="0"/>
              <a:buChar char="•"/>
            </a:pPr>
            <a:r>
              <a:rPr lang="en-US" sz="1200" kern="1200" dirty="0">
                <a:solidFill>
                  <a:schemeClr val="tx1"/>
                </a:solidFill>
                <a:effectLst/>
                <a:latin typeface="+mn-lt"/>
                <a:ea typeface="+mn-ea"/>
                <a:cs typeface="+mn-cs"/>
              </a:rPr>
              <a:t>To resize the picture, click </a:t>
            </a:r>
            <a:r>
              <a:rPr lang="en-US" sz="1200" b="1" kern="1200" dirty="0">
                <a:solidFill>
                  <a:schemeClr val="tx1"/>
                </a:solidFill>
                <a:effectLst/>
                <a:latin typeface="+mn-lt"/>
                <a:ea typeface="+mn-ea"/>
                <a:cs typeface="+mn-cs"/>
              </a:rPr>
              <a:t>Size</a:t>
            </a:r>
            <a:r>
              <a:rPr lang="en-US" sz="1200" kern="1200" dirty="0">
                <a:solidFill>
                  <a:schemeClr val="tx1"/>
                </a:solidFill>
                <a:effectLst/>
                <a:latin typeface="+mn-lt"/>
                <a:ea typeface="+mn-ea"/>
                <a:cs typeface="+mn-cs"/>
              </a:rPr>
              <a:t> in the left pane, and in the </a:t>
            </a:r>
            <a:r>
              <a:rPr lang="en-US" sz="1200" b="1" kern="1200" dirty="0">
                <a:solidFill>
                  <a:schemeClr val="tx1"/>
                </a:solidFill>
                <a:effectLst/>
                <a:latin typeface="+mn-lt"/>
                <a:ea typeface="+mn-ea"/>
                <a:cs typeface="+mn-cs"/>
              </a:rPr>
              <a:t>Size</a:t>
            </a:r>
            <a:r>
              <a:rPr lang="en-US" sz="1200" kern="1200" dirty="0">
                <a:solidFill>
                  <a:schemeClr val="tx1"/>
                </a:solidFill>
                <a:effectLst/>
                <a:latin typeface="+mn-lt"/>
                <a:ea typeface="+mn-ea"/>
                <a:cs typeface="+mn-cs"/>
              </a:rPr>
              <a:t> pane, under </a:t>
            </a:r>
            <a:r>
              <a:rPr lang="en-US" sz="1200" b="1" kern="1200" dirty="0">
                <a:solidFill>
                  <a:schemeClr val="tx1"/>
                </a:solidFill>
                <a:effectLst/>
                <a:latin typeface="+mn-lt"/>
                <a:ea typeface="+mn-ea"/>
                <a:cs typeface="+mn-cs"/>
              </a:rPr>
              <a:t>Size and rotate</a:t>
            </a:r>
            <a:r>
              <a:rPr lang="en-US" sz="1200" kern="1200" dirty="0">
                <a:solidFill>
                  <a:schemeClr val="tx1"/>
                </a:solidFill>
                <a:effectLst/>
                <a:latin typeface="+mn-lt"/>
                <a:ea typeface="+mn-ea"/>
                <a:cs typeface="+mn-cs"/>
              </a:rPr>
              <a:t>, enter values into the </a:t>
            </a:r>
            <a:r>
              <a:rPr lang="en-US" sz="1200" b="1" kern="1200" dirty="0">
                <a:solidFill>
                  <a:schemeClr val="tx1"/>
                </a:solidFill>
                <a:effectLst/>
                <a:latin typeface="+mn-lt"/>
                <a:ea typeface="+mn-ea"/>
                <a:cs typeface="+mn-cs"/>
              </a:rPr>
              <a:t>Height</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Width</a:t>
            </a:r>
            <a:r>
              <a:rPr lang="en-US" sz="1200" kern="1200" dirty="0">
                <a:solidFill>
                  <a:schemeClr val="tx1"/>
                </a:solidFill>
                <a:effectLst/>
                <a:latin typeface="+mn-lt"/>
                <a:ea typeface="+mn-ea"/>
                <a:cs typeface="+mn-cs"/>
              </a:rPr>
              <a:t> boxes.</a:t>
            </a:r>
          </a:p>
          <a:p>
            <a:pPr marL="228600" indent="-228600">
              <a:buFont typeface="+mj-lt"/>
              <a:buAutoNum type="arabicPeriod"/>
            </a:pPr>
            <a:r>
              <a:rPr lang="en-US" baseline="0" dirty="0"/>
              <a:t>On the </a:t>
            </a:r>
            <a:r>
              <a:rPr lang="en-US" b="1" baseline="0" dirty="0"/>
              <a:t>Home</a:t>
            </a:r>
            <a:r>
              <a:rPr lang="en-US" baseline="0" dirty="0"/>
              <a:t> tab, in the </a:t>
            </a:r>
            <a:r>
              <a:rPr lang="en-US" b="1" baseline="0" dirty="0"/>
              <a:t>Drawing</a:t>
            </a:r>
            <a:r>
              <a:rPr lang="en-US" baseline="0" dirty="0"/>
              <a:t> group, click the arrow under </a:t>
            </a:r>
            <a:r>
              <a:rPr lang="en-US" b="1" baseline="0" dirty="0"/>
              <a:t>Arrange</a:t>
            </a:r>
            <a:r>
              <a:rPr lang="en-US" baseline="0" dirty="0"/>
              <a:t>, point to </a:t>
            </a:r>
            <a:r>
              <a:rPr lang="en-US" b="1" baseline="0" dirty="0"/>
              <a:t>Align</a:t>
            </a:r>
            <a:r>
              <a:rPr lang="en-US" b="0" baseline="0" dirty="0"/>
              <a:t>,</a:t>
            </a:r>
            <a:r>
              <a:rPr lang="en-US" baseline="0" dirty="0"/>
              <a:t> and then do the following:</a:t>
            </a:r>
          </a:p>
          <a:p>
            <a:pPr marL="685800" lvl="1" indent="-228600">
              <a:buFont typeface="+mj-lt"/>
              <a:buAutoNum type="arabicPeriod"/>
            </a:pPr>
            <a:r>
              <a:rPr lang="en-US" baseline="0" dirty="0"/>
              <a:t>Click </a:t>
            </a:r>
            <a:r>
              <a:rPr lang="en-US" b="1" baseline="0" dirty="0"/>
              <a:t>Align to Slide</a:t>
            </a:r>
            <a:r>
              <a:rPr lang="en-US" baseline="0" dirty="0"/>
              <a:t>.</a:t>
            </a:r>
          </a:p>
          <a:p>
            <a:pPr marL="685800" lvl="1" indent="-228600">
              <a:buFont typeface="+mj-lt"/>
              <a:buAutoNum type="arabicPeriod"/>
            </a:pPr>
            <a:r>
              <a:rPr lang="en-US" baseline="0" dirty="0"/>
              <a:t>Click </a:t>
            </a:r>
            <a:r>
              <a:rPr lang="en-US" b="1" baseline="0" dirty="0"/>
              <a:t>Align</a:t>
            </a:r>
            <a:r>
              <a:rPr lang="en-US" baseline="0" dirty="0"/>
              <a:t> </a:t>
            </a:r>
            <a:r>
              <a:rPr lang="en-US" b="1" baseline="0" dirty="0"/>
              <a:t>Left</a:t>
            </a:r>
            <a:r>
              <a:rPr lang="en-US" baseline="0" dirty="0"/>
              <a:t>.</a:t>
            </a:r>
          </a:p>
          <a:p>
            <a:pPr marL="685800" lvl="1" indent="-228600">
              <a:buFont typeface="+mj-lt"/>
              <a:buAutoNum type="arabicPeriod"/>
            </a:pPr>
            <a:r>
              <a:rPr lang="en-US" baseline="0" dirty="0"/>
              <a:t>Click </a:t>
            </a:r>
            <a:r>
              <a:rPr lang="en-US" b="1" baseline="0" dirty="0"/>
              <a:t>Align</a:t>
            </a:r>
            <a:r>
              <a:rPr lang="en-US" baseline="0" dirty="0"/>
              <a:t> </a:t>
            </a:r>
            <a:r>
              <a:rPr lang="en-US" b="1" baseline="0" dirty="0"/>
              <a:t>Middle</a:t>
            </a:r>
            <a:r>
              <a:rPr lang="en-US" baseline="0" dirty="0"/>
              <a:t>.</a:t>
            </a:r>
          </a:p>
          <a:p>
            <a:pPr marL="228600" indent="-228600">
              <a:buFont typeface="+mj-lt"/>
              <a:buAutoNum type="arabicPeriod"/>
            </a:pPr>
            <a:endParaRPr lang="en-US" baseline="0" dirty="0"/>
          </a:p>
          <a:p>
            <a:pPr marL="228600" indent="-228600">
              <a:buFont typeface="+mj-lt"/>
              <a:buAutoNum type="arabicPeriod"/>
            </a:pPr>
            <a:endParaRPr lang="en-US" baseline="0" dirty="0"/>
          </a:p>
          <a:p>
            <a:pPr marL="228600" indent="-228600">
              <a:buFont typeface="+mj-lt"/>
              <a:buNone/>
            </a:pPr>
            <a:r>
              <a:rPr lang="en-US" baseline="0" dirty="0"/>
              <a:t>To reproduce the first snowflake effect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a:t>On the </a:t>
            </a:r>
            <a:r>
              <a:rPr lang="en-US" sz="1200" b="1" i="0" baseline="0" dirty="0"/>
              <a:t>Insert</a:t>
            </a:r>
            <a:r>
              <a:rPr lang="en-US" sz="1200" i="0" baseline="0" dirty="0"/>
              <a:t> tab, in the </a:t>
            </a:r>
            <a:r>
              <a:rPr lang="en-US" sz="1200" b="1" i="0" baseline="0" dirty="0"/>
              <a:t>Images </a:t>
            </a:r>
            <a:r>
              <a:rPr lang="en-US" sz="1200" i="0" baseline="0" dirty="0"/>
              <a:t>group, click </a:t>
            </a:r>
            <a:r>
              <a:rPr lang="en-US" sz="1200" b="1" i="0" baseline="0" dirty="0"/>
              <a:t>Clip Art</a:t>
            </a:r>
            <a:r>
              <a:rPr lang="en-US" sz="1200" i="0" baseline="0" dirty="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a:t>In the </a:t>
            </a:r>
            <a:r>
              <a:rPr lang="en-US" sz="1200" b="1" baseline="0" dirty="0"/>
              <a:t>Clip Art</a:t>
            </a:r>
            <a:r>
              <a:rPr lang="en-US" sz="1200" b="0" baseline="0" dirty="0"/>
              <a:t> pane, in the </a:t>
            </a:r>
            <a:r>
              <a:rPr lang="en-US" sz="1200" b="1" baseline="0" dirty="0"/>
              <a:t>Search for</a:t>
            </a:r>
            <a:r>
              <a:rPr lang="en-US" sz="1200" b="0" baseline="0" dirty="0"/>
              <a:t> box, enter </a:t>
            </a:r>
            <a:r>
              <a:rPr lang="en-US" sz="1200" b="1" baseline="0" dirty="0"/>
              <a:t>j0299587.wmf</a:t>
            </a:r>
            <a:r>
              <a:rPr lang="en-US" sz="1200" b="0" dirty="0"/>
              <a:t>, clear</a:t>
            </a:r>
            <a:r>
              <a:rPr lang="en-US" sz="1200" b="0" baseline="0" dirty="0"/>
              <a:t> the </a:t>
            </a:r>
            <a:r>
              <a:rPr lang="en-US" sz="1200" b="1" baseline="0" dirty="0"/>
              <a:t>Include Office.com content </a:t>
            </a:r>
            <a:r>
              <a:rPr lang="en-US" sz="1200" baseline="0" dirty="0"/>
              <a:t>check box</a:t>
            </a:r>
            <a:r>
              <a:rPr lang="en-US" sz="1200" b="0" baseline="0" dirty="0"/>
              <a:t> and then c</a:t>
            </a:r>
            <a:r>
              <a:rPr lang="en-US" sz="1200" baseline="0" dirty="0"/>
              <a:t>lick </a:t>
            </a:r>
            <a:r>
              <a:rPr lang="en-US" sz="1200" b="1" baseline="0" dirty="0"/>
              <a:t>Go</a:t>
            </a:r>
            <a:r>
              <a:rPr lang="en-US" sz="1200" b="0" baseline="0" dirty="0"/>
              <a:t>. </a:t>
            </a:r>
            <a:r>
              <a:rPr lang="en-US" sz="1200" baseline="0" dirty="0"/>
              <a:t>Select the clip art file in the pane to insert it into the slide. </a:t>
            </a:r>
            <a:r>
              <a:rPr lang="en-US" sz="1200" i="0" baseline="0" dirty="0"/>
              <a:t>Note: If you choose another clip art file, the clip art must be in the Windows Metafile format (.</a:t>
            </a:r>
            <a:r>
              <a:rPr lang="en-US" sz="1200" i="0" baseline="0" dirty="0" err="1"/>
              <a:t>wmf</a:t>
            </a:r>
            <a:r>
              <a:rPr lang="en-US" sz="1200" i="0" baseline="0" dirty="0"/>
              <a:t>). </a:t>
            </a:r>
            <a:endParaRPr lang="en-US" sz="1200" i="1"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a:t>On the slide, select the clip art. On the </a:t>
            </a:r>
            <a:r>
              <a:rPr lang="en-US" sz="1200" b="1" i="0" baseline="0" dirty="0"/>
              <a:t>Home</a:t>
            </a:r>
            <a:r>
              <a:rPr lang="en-US" sz="1200" i="0" baseline="0" dirty="0"/>
              <a:t> tab, in the </a:t>
            </a:r>
            <a:r>
              <a:rPr lang="en-US" sz="1200" b="1" i="0" baseline="0" dirty="0"/>
              <a:t>Drawing</a:t>
            </a:r>
            <a:r>
              <a:rPr lang="en-US" sz="1200" i="0" baseline="0" dirty="0"/>
              <a:t> group, click </a:t>
            </a:r>
            <a:r>
              <a:rPr lang="en-US" sz="1200" b="1" i="0" baseline="0" dirty="0"/>
              <a:t>Arrange</a:t>
            </a:r>
            <a:r>
              <a:rPr lang="en-US" sz="1200" i="0" baseline="0" dirty="0"/>
              <a:t>, and then click </a:t>
            </a:r>
            <a:r>
              <a:rPr lang="en-US" sz="1200" b="1" i="0" baseline="0" dirty="0"/>
              <a:t>Ungroup</a:t>
            </a:r>
            <a:r>
              <a:rPr lang="en-US" sz="1200" i="0" baseline="0" dirty="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In the </a:t>
            </a:r>
            <a:r>
              <a:rPr lang="en-US" sz="1200" b="1" baseline="0" dirty="0"/>
              <a:t>Microsoft Office PowerPoint </a:t>
            </a:r>
            <a:r>
              <a:rPr lang="en-US" sz="1200" baseline="0" dirty="0"/>
              <a:t>dialog box, click </a:t>
            </a:r>
            <a:r>
              <a:rPr lang="en-US" sz="1200" b="1" baseline="0" dirty="0"/>
              <a:t>Yes</a:t>
            </a:r>
            <a:r>
              <a:rPr lang="en-US" sz="1200" baseline="0" dirty="0"/>
              <a:t>. </a:t>
            </a:r>
            <a:endParaRPr lang="en-US" sz="1200" i="1"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On the slide, select the converted clip art. On the </a:t>
            </a:r>
            <a:r>
              <a:rPr lang="en-US" sz="1200" b="1" baseline="0" dirty="0"/>
              <a:t>Home</a:t>
            </a:r>
            <a:r>
              <a:rPr lang="en-US" sz="1200" baseline="0" dirty="0"/>
              <a:t> tab, in the </a:t>
            </a:r>
            <a:r>
              <a:rPr lang="en-US" sz="1200" b="1" baseline="0" dirty="0"/>
              <a:t>Editing</a:t>
            </a:r>
            <a:r>
              <a:rPr lang="en-US" sz="1200" baseline="0" dirty="0"/>
              <a:t> group, click </a:t>
            </a:r>
            <a:r>
              <a:rPr lang="en-US" sz="1200" b="1" baseline="0" dirty="0"/>
              <a:t>Select</a:t>
            </a:r>
            <a:r>
              <a:rPr lang="en-US" sz="1200" baseline="0" dirty="0"/>
              <a:t>, and then click </a:t>
            </a:r>
            <a:r>
              <a:rPr lang="en-US" sz="1200" b="1" baseline="0" dirty="0"/>
              <a:t>Selection Pane</a:t>
            </a:r>
            <a:r>
              <a:rPr lang="en-US" sz="1200" baseline="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In the </a:t>
            </a:r>
            <a:r>
              <a:rPr lang="en-US" sz="1200" b="1" baseline="0" dirty="0"/>
              <a:t>Selection and Visibility </a:t>
            </a:r>
            <a:r>
              <a:rPr lang="en-US" sz="1200" b="0" baseline="0" dirty="0"/>
              <a:t>task</a:t>
            </a:r>
            <a:r>
              <a:rPr lang="en-US" sz="1200" b="1" baseline="0" dirty="0"/>
              <a:t> </a:t>
            </a:r>
            <a:r>
              <a:rPr lang="en-US" sz="1200" b="0" baseline="0" dirty="0"/>
              <a:t>pane</a:t>
            </a:r>
            <a:r>
              <a:rPr lang="en-US" sz="1200" baseline="0" dirty="0"/>
              <a:t>, select the top-level group. On the </a:t>
            </a:r>
            <a:r>
              <a:rPr lang="en-US" sz="1200" b="1" baseline="0" dirty="0"/>
              <a:t>Home</a:t>
            </a:r>
            <a:r>
              <a:rPr lang="en-US" sz="1200" baseline="0" dirty="0"/>
              <a:t> tab, in the </a:t>
            </a:r>
            <a:r>
              <a:rPr lang="en-US" sz="1200" b="1" baseline="0" dirty="0"/>
              <a:t>Drawing</a:t>
            </a:r>
            <a:r>
              <a:rPr lang="en-US" sz="1200" baseline="0" dirty="0"/>
              <a:t> group, click </a:t>
            </a:r>
            <a:r>
              <a:rPr lang="en-US" sz="1200" b="1" baseline="0" dirty="0"/>
              <a:t>Arrange</a:t>
            </a:r>
            <a:r>
              <a:rPr lang="en-US" sz="1200" baseline="0" dirty="0"/>
              <a:t>, and then click </a:t>
            </a:r>
            <a:r>
              <a:rPr lang="en-US" sz="1200" b="1" baseline="0" dirty="0"/>
              <a:t>Ungroup</a:t>
            </a:r>
            <a:r>
              <a:rPr lang="en-US" sz="1200" baseline="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Also in the </a:t>
            </a:r>
            <a:r>
              <a:rPr lang="en-US" sz="1200" b="1" baseline="0" dirty="0"/>
              <a:t>Selection and Visibility</a:t>
            </a:r>
            <a:r>
              <a:rPr lang="en-US" sz="1200" baseline="0" dirty="0"/>
              <a:t> pane,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Select the </a:t>
            </a:r>
            <a:r>
              <a:rPr lang="en-US" sz="1200" b="1" baseline="0" dirty="0" err="1"/>
              <a:t>Autoshape</a:t>
            </a:r>
            <a:r>
              <a:rPr lang="en-US" sz="1200" baseline="0" dirty="0"/>
              <a:t> object, and then press DELETE.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Press and hold CTRL+SHIFT, select all of the rectangle shapes, and then press DELETE.</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sz="1200" baseline="0" dirty="0"/>
              <a:t>Also in the </a:t>
            </a:r>
            <a:r>
              <a:rPr lang="en-US" sz="1200" b="1" baseline="0" dirty="0"/>
              <a:t>Selection and Visibility</a:t>
            </a:r>
            <a:r>
              <a:rPr lang="en-US" sz="1200" baseline="0" dirty="0"/>
              <a:t> task pane, p</a:t>
            </a:r>
            <a:r>
              <a:rPr lang="en-US" baseline="0" dirty="0"/>
              <a:t>ress and hold CTRL</a:t>
            </a:r>
            <a:r>
              <a:rPr lang="en-US" sz="1200" baseline="0" dirty="0"/>
              <a:t>+SHIFT</a:t>
            </a:r>
            <a:r>
              <a:rPr lang="en-US" baseline="0" dirty="0"/>
              <a:t>, and then select all the freeform shapes. On the </a:t>
            </a:r>
            <a:r>
              <a:rPr lang="en-US" b="1" baseline="0" dirty="0"/>
              <a:t>Home</a:t>
            </a:r>
            <a:r>
              <a:rPr lang="en-US" baseline="0" dirty="0"/>
              <a:t> tab, in the </a:t>
            </a:r>
            <a:r>
              <a:rPr lang="en-US" b="1" baseline="0" dirty="0"/>
              <a:t>Drawing</a:t>
            </a:r>
            <a:r>
              <a:rPr lang="en-US" baseline="0" dirty="0"/>
              <a:t> group, click the arrow under </a:t>
            </a:r>
            <a:r>
              <a:rPr lang="en-US" b="1" baseline="0" dirty="0"/>
              <a:t>Arrange</a:t>
            </a:r>
            <a:r>
              <a:rPr lang="en-US" baseline="0" dirty="0"/>
              <a:t>, and then click </a:t>
            </a:r>
            <a:r>
              <a:rPr lang="en-US" b="1" baseline="0" dirty="0"/>
              <a:t>Group</a:t>
            </a:r>
            <a:r>
              <a:rPr lang="en-US" baseline="0" dirty="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sz="1200" baseline="0" dirty="0"/>
              <a:t>Also in the </a:t>
            </a:r>
            <a:r>
              <a:rPr lang="en-US" sz="1200" b="1" baseline="0" dirty="0"/>
              <a:t>Selection and Visibility</a:t>
            </a:r>
            <a:r>
              <a:rPr lang="en-US" sz="1200" baseline="0" dirty="0"/>
              <a:t> task pane, s</a:t>
            </a:r>
            <a:r>
              <a:rPr lang="en-US" baseline="0" dirty="0"/>
              <a:t>elect the group of objects (the snowflake). On the </a:t>
            </a:r>
            <a:r>
              <a:rPr lang="en-US" b="1" baseline="0" dirty="0"/>
              <a:t>Home</a:t>
            </a:r>
            <a:r>
              <a:rPr lang="en-US" baseline="0" dirty="0"/>
              <a:t> tab, in the </a:t>
            </a:r>
            <a:r>
              <a:rPr lang="en-US" b="1" baseline="0" dirty="0"/>
              <a:t>Drawing</a:t>
            </a:r>
            <a:r>
              <a:rPr lang="en-US" baseline="0" dirty="0"/>
              <a:t> group, click the arrow next to </a:t>
            </a:r>
            <a:r>
              <a:rPr lang="en-US" b="1" baseline="0" dirty="0"/>
              <a:t>Shape</a:t>
            </a:r>
            <a:r>
              <a:rPr lang="en-US" baseline="0" dirty="0"/>
              <a:t> </a:t>
            </a:r>
            <a:r>
              <a:rPr lang="en-US" b="1" baseline="0" dirty="0"/>
              <a:t>Fill</a:t>
            </a:r>
            <a:r>
              <a:rPr lang="en-US" baseline="0" dirty="0"/>
              <a:t>, and then under </a:t>
            </a:r>
            <a:r>
              <a:rPr lang="en-US" b="1" baseline="0" dirty="0"/>
              <a:t>Theme</a:t>
            </a:r>
            <a:r>
              <a:rPr lang="en-US" baseline="0" dirty="0"/>
              <a:t> </a:t>
            </a:r>
            <a:r>
              <a:rPr lang="en-US" b="1" baseline="0" dirty="0"/>
              <a:t>Colors</a:t>
            </a:r>
            <a:r>
              <a:rPr lang="en-US" baseline="0" dirty="0"/>
              <a:t> click </a:t>
            </a:r>
            <a:r>
              <a:rPr lang="en-US" b="1" baseline="0" dirty="0"/>
              <a:t>White, Background 1 </a:t>
            </a:r>
            <a:r>
              <a:rPr lang="en-US" baseline="0" dirty="0"/>
              <a:t>(first row, first option from the left).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baseline="0" dirty="0"/>
              <a:t>On the slide, right-click the group of objects and then click </a:t>
            </a:r>
            <a:r>
              <a:rPr lang="en-US" b="1" baseline="0" dirty="0"/>
              <a:t>Cut</a:t>
            </a:r>
            <a:r>
              <a:rPr lang="en-US" baseline="0" dirty="0"/>
              <a:t>. On the </a:t>
            </a:r>
            <a:r>
              <a:rPr lang="en-US" b="1" baseline="0" dirty="0"/>
              <a:t>Home</a:t>
            </a:r>
            <a:r>
              <a:rPr lang="en-US" baseline="0" dirty="0"/>
              <a:t> tab, in the </a:t>
            </a:r>
            <a:r>
              <a:rPr lang="en-US" b="1" baseline="0" dirty="0"/>
              <a:t>Clipboard</a:t>
            </a:r>
            <a:r>
              <a:rPr lang="en-US" baseline="0" dirty="0"/>
              <a:t> group, click the arrow under </a:t>
            </a:r>
            <a:r>
              <a:rPr lang="en-US" b="1" baseline="0" dirty="0"/>
              <a:t>Paste</a:t>
            </a:r>
            <a:r>
              <a:rPr lang="en-US" b="0" baseline="0" dirty="0"/>
              <a:t>,</a:t>
            </a:r>
            <a:r>
              <a:rPr lang="en-US" baseline="0" dirty="0"/>
              <a:t> and then click </a:t>
            </a:r>
            <a:r>
              <a:rPr lang="en-US" b="1" baseline="0" dirty="0"/>
              <a:t>Paste</a:t>
            </a:r>
            <a:r>
              <a:rPr lang="en-US" baseline="0" dirty="0"/>
              <a:t> </a:t>
            </a:r>
            <a:r>
              <a:rPr lang="en-US" b="1" baseline="0" dirty="0"/>
              <a:t>Special</a:t>
            </a:r>
            <a:r>
              <a:rPr lang="en-US" baseline="0" dirty="0"/>
              <a:t>. In the </a:t>
            </a:r>
            <a:r>
              <a:rPr lang="en-US" b="1" baseline="0" dirty="0"/>
              <a:t>Paste</a:t>
            </a:r>
            <a:r>
              <a:rPr lang="en-US" baseline="0" dirty="0"/>
              <a:t> </a:t>
            </a:r>
            <a:r>
              <a:rPr lang="en-US" b="1" baseline="0" dirty="0"/>
              <a:t>Special</a:t>
            </a:r>
            <a:r>
              <a:rPr lang="en-US" baseline="0" dirty="0"/>
              <a:t> dialog box, check </a:t>
            </a:r>
            <a:r>
              <a:rPr lang="en-US" b="1" baseline="0" dirty="0"/>
              <a:t>Paste</a:t>
            </a:r>
            <a:r>
              <a:rPr lang="en-US" baseline="0" dirty="0"/>
              <a:t>, and then under </a:t>
            </a:r>
            <a:r>
              <a:rPr lang="en-US" b="1" baseline="0" dirty="0"/>
              <a:t>As</a:t>
            </a:r>
            <a:r>
              <a:rPr lang="en-US" baseline="0" dirty="0"/>
              <a:t>, select </a:t>
            </a:r>
            <a:r>
              <a:rPr lang="en-US" b="1" baseline="0" dirty="0"/>
              <a:t>Picture (PNG)</a:t>
            </a:r>
            <a:r>
              <a:rPr lang="en-US" baseline="0" dirty="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baseline="0" dirty="0"/>
              <a:t>On the slide, select the new snowflake. Under </a:t>
            </a:r>
            <a:r>
              <a:rPr lang="en-US" b="1" baseline="0" dirty="0"/>
              <a:t>Picture Tools</a:t>
            </a:r>
            <a:r>
              <a:rPr lang="en-US" baseline="0" dirty="0"/>
              <a:t>, on the </a:t>
            </a:r>
            <a:r>
              <a:rPr lang="en-US" b="1" baseline="0" dirty="0"/>
              <a:t>Format</a:t>
            </a:r>
            <a:r>
              <a:rPr lang="en-US" baseline="0" dirty="0"/>
              <a:t> tab, in the bottom right corner of the </a:t>
            </a:r>
            <a:r>
              <a:rPr lang="en-US" b="1" baseline="0" dirty="0"/>
              <a:t>Size</a:t>
            </a:r>
            <a:r>
              <a:rPr lang="en-US" baseline="0" dirty="0"/>
              <a:t> group, click the </a:t>
            </a:r>
            <a:r>
              <a:rPr lang="en-US" b="1" baseline="0" dirty="0"/>
              <a:t>Size and Position</a:t>
            </a:r>
            <a:r>
              <a:rPr lang="en-US" baseline="0" dirty="0"/>
              <a:t> dialog box launcher. In the </a:t>
            </a:r>
            <a:r>
              <a:rPr lang="en-US" b="1" baseline="0" dirty="0"/>
              <a:t>Format Picture </a:t>
            </a:r>
            <a:r>
              <a:rPr lang="en-US" baseline="0" dirty="0"/>
              <a:t>dialog box, on the </a:t>
            </a:r>
            <a:r>
              <a:rPr lang="en-US" b="1" baseline="0" dirty="0"/>
              <a:t>Size</a:t>
            </a:r>
            <a:r>
              <a:rPr lang="en-US" baseline="0" dirty="0"/>
              <a:t> tab, under </a:t>
            </a:r>
            <a:r>
              <a:rPr lang="en-US" b="1" baseline="0" dirty="0"/>
              <a:t>Size and rotation</a:t>
            </a:r>
            <a:r>
              <a:rPr lang="en-US" b="0" baseline="0" dirty="0"/>
              <a:t>, </a:t>
            </a:r>
            <a:r>
              <a:rPr lang="en-US" baseline="0" dirty="0"/>
              <a:t>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Height </a:t>
            </a:r>
            <a:r>
              <a:rPr lang="en-US" sz="1200" i="0" baseline="0" dirty="0"/>
              <a:t>box, enter </a:t>
            </a:r>
            <a:r>
              <a:rPr lang="en-US" sz="1200" b="1" i="0" baseline="0" dirty="0"/>
              <a:t>1”</a:t>
            </a:r>
            <a:r>
              <a:rPr lang="en-US" sz="1200" i="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Width</a:t>
            </a:r>
            <a:r>
              <a:rPr lang="en-US" sz="1200" i="0" baseline="0" dirty="0"/>
              <a:t> box, enter </a:t>
            </a:r>
            <a:r>
              <a:rPr lang="en-US" sz="1200" b="1" i="0" baseline="0" dirty="0"/>
              <a:t>0.87”</a:t>
            </a:r>
            <a:r>
              <a:rPr lang="en-US" sz="1200" i="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Rotation</a:t>
            </a:r>
            <a:r>
              <a:rPr lang="en-US" sz="1200" i="0" baseline="0" dirty="0"/>
              <a:t> box, enter </a:t>
            </a:r>
            <a:r>
              <a:rPr lang="en-US" sz="1200" b="1" i="0" baseline="0" dirty="0"/>
              <a:t>20</a:t>
            </a:r>
            <a:r>
              <a:rPr lang="en-US" sz="1200" b="1" i="0" baseline="0" dirty="0">
                <a:latin typeface="Arial"/>
                <a:cs typeface="Arial"/>
              </a:rPr>
              <a:t>°.</a:t>
            </a:r>
            <a:endParaRPr lang="en-US" baseline="0" dirty="0"/>
          </a:p>
          <a:p>
            <a:pPr marL="228600" indent="-228600">
              <a:buFont typeface="+mj-lt"/>
              <a:buAutoNum type="arabicPeriod" startAt="12"/>
            </a:pPr>
            <a:r>
              <a:rPr lang="en-US" baseline="0" dirty="0"/>
              <a:t>Drag the snowflake into the top left corner of the picture.</a:t>
            </a:r>
          </a:p>
          <a:p>
            <a:pPr marL="228600" indent="-228600">
              <a:buFont typeface="+mj-lt"/>
              <a:buAutoNum type="arabicPeriod" startAt="12"/>
            </a:pPr>
            <a:endParaRPr lang="en-US" dirty="0"/>
          </a:p>
          <a:p>
            <a:pPr marL="228600" indent="-228600">
              <a:buFont typeface="+mj-lt"/>
              <a:buAutoNum type="arabicPeriod" startAt="12"/>
            </a:pPr>
            <a:endParaRPr lang="en-US" dirty="0"/>
          </a:p>
          <a:p>
            <a:pPr marL="228600" indent="-228600">
              <a:buFont typeface="+mj-lt"/>
              <a:buNone/>
            </a:pPr>
            <a:r>
              <a:rPr lang="en-US" dirty="0"/>
              <a:t>To reproduce the second snowflake effect on this</a:t>
            </a:r>
            <a:r>
              <a:rPr lang="en-US" baseline="0" dirty="0"/>
              <a:t> slide, do the following:</a:t>
            </a:r>
            <a:endParaRPr lang="en-US" dirty="0"/>
          </a:p>
          <a:p>
            <a:pPr marL="228600" indent="-228600">
              <a:buFont typeface="+mj-lt"/>
              <a:buAutoNum type="arabicPeriod"/>
            </a:pPr>
            <a:r>
              <a:rPr lang="en-US" dirty="0"/>
              <a:t>On the slide, select the snowflake</a:t>
            </a:r>
            <a:r>
              <a:rPr lang="en-US" baseline="0" dirty="0"/>
              <a:t>. </a:t>
            </a:r>
            <a:r>
              <a:rPr lang="en-US" sz="1200" kern="1200" dirty="0">
                <a:solidFill>
                  <a:schemeClr val="tx1"/>
                </a:solidFill>
                <a:effectLst/>
                <a:latin typeface="+mn-lt"/>
                <a:ea typeface="+mn-ea"/>
                <a:cs typeface="+mn-cs"/>
              </a:rPr>
              <a:t>On the </a:t>
            </a:r>
            <a:r>
              <a:rPr lang="en-US" sz="1200" b="1" kern="1200" dirty="0">
                <a:solidFill>
                  <a:schemeClr val="tx1"/>
                </a:solidFill>
                <a:effectLst/>
                <a:latin typeface="+mn-lt"/>
                <a:ea typeface="+mn-ea"/>
                <a:cs typeface="+mn-cs"/>
              </a:rPr>
              <a:t>Home</a:t>
            </a:r>
            <a:r>
              <a:rPr lang="en-US" sz="1200" kern="1200" dirty="0">
                <a:solidFill>
                  <a:schemeClr val="tx1"/>
                </a:solidFill>
                <a:effectLst/>
                <a:latin typeface="+mn-lt"/>
                <a:ea typeface="+mn-ea"/>
                <a:cs typeface="+mn-cs"/>
              </a:rPr>
              <a:t> tab, in the </a:t>
            </a:r>
            <a:r>
              <a:rPr lang="en-US" sz="1200" b="1" kern="1200" dirty="0">
                <a:solidFill>
                  <a:schemeClr val="tx1"/>
                </a:solidFill>
                <a:effectLst/>
                <a:latin typeface="+mn-lt"/>
                <a:ea typeface="+mn-ea"/>
                <a:cs typeface="+mn-cs"/>
              </a:rPr>
              <a:t>Clipboard</a:t>
            </a:r>
            <a:r>
              <a:rPr lang="en-US" sz="1200" kern="1200" dirty="0">
                <a:solidFill>
                  <a:schemeClr val="tx1"/>
                </a:solidFill>
                <a:effectLst/>
                <a:latin typeface="+mn-lt"/>
                <a:ea typeface="+mn-ea"/>
                <a:cs typeface="+mn-cs"/>
              </a:rPr>
              <a:t> group, click the arrow to the right of </a:t>
            </a:r>
            <a:r>
              <a:rPr lang="en-US" sz="1200" b="1" kern="1200" dirty="0">
                <a:solidFill>
                  <a:schemeClr val="tx1"/>
                </a:solidFill>
                <a:effectLst/>
                <a:latin typeface="+mn-lt"/>
                <a:ea typeface="+mn-ea"/>
                <a:cs typeface="+mn-cs"/>
              </a:rPr>
              <a:t>Copy</a:t>
            </a:r>
            <a:r>
              <a:rPr lang="en-US" sz="1200" kern="1200" dirty="0">
                <a:solidFill>
                  <a:schemeClr val="tx1"/>
                </a:solidFill>
                <a:effectLst/>
                <a:latin typeface="+mn-lt"/>
                <a:ea typeface="+mn-ea"/>
                <a:cs typeface="+mn-cs"/>
              </a:rPr>
              <a:t>, and then click </a:t>
            </a:r>
            <a:r>
              <a:rPr lang="en-US" sz="1200" b="1" kern="1200" dirty="0">
                <a:solidFill>
                  <a:schemeClr val="tx1"/>
                </a:solidFill>
                <a:effectLst/>
                <a:latin typeface="+mn-lt"/>
                <a:ea typeface="+mn-ea"/>
                <a:cs typeface="+mn-cs"/>
              </a:rPr>
              <a:t>Duplicate</a:t>
            </a:r>
            <a:r>
              <a:rPr lang="en-US" sz="1200" kern="1200" dirty="0">
                <a:solidFill>
                  <a:schemeClr val="tx1"/>
                </a:solidFill>
                <a:effectLst/>
                <a:latin typeface="+mn-lt"/>
                <a:ea typeface="+mn-ea"/>
                <a:cs typeface="+mn-cs"/>
              </a:rPr>
              <a:t>.</a:t>
            </a:r>
            <a:endParaRPr lang="en-US" baseline="0" dirty="0"/>
          </a:p>
          <a:p>
            <a:pPr marL="228600" indent="-228600">
              <a:buFont typeface="+mj-lt"/>
              <a:buAutoNum type="arabicPeriod"/>
            </a:pPr>
            <a:r>
              <a:rPr lang="en-US" baseline="0" dirty="0"/>
              <a:t>Select the second snowflake. Under </a:t>
            </a:r>
            <a:r>
              <a:rPr lang="en-US" b="1" baseline="0" dirty="0"/>
              <a:t>Picture Tools</a:t>
            </a:r>
            <a:r>
              <a:rPr lang="en-US" baseline="0" dirty="0"/>
              <a:t>, on the </a:t>
            </a:r>
            <a:r>
              <a:rPr lang="en-US" b="1" baseline="0" dirty="0"/>
              <a:t>Format</a:t>
            </a:r>
            <a:r>
              <a:rPr lang="en-US" baseline="0" dirty="0"/>
              <a:t> tab, in the bottom right corner of the </a:t>
            </a:r>
            <a:r>
              <a:rPr lang="en-US" b="1" baseline="0" dirty="0"/>
              <a:t>Size</a:t>
            </a:r>
            <a:r>
              <a:rPr lang="en-US" baseline="0" dirty="0"/>
              <a:t> group, click the </a:t>
            </a:r>
            <a:r>
              <a:rPr lang="en-US" b="1" baseline="0" dirty="0"/>
              <a:t>Size and Position</a:t>
            </a:r>
            <a:r>
              <a:rPr lang="en-US" baseline="0" dirty="0"/>
              <a:t> dialog box launcher. In the </a:t>
            </a:r>
            <a:r>
              <a:rPr lang="en-US" b="1" baseline="0" dirty="0"/>
              <a:t>Format Picture </a:t>
            </a:r>
            <a:r>
              <a:rPr lang="en-US" baseline="0" dirty="0"/>
              <a:t>dialog box, on the </a:t>
            </a:r>
            <a:r>
              <a:rPr lang="en-US" b="1" baseline="0" dirty="0"/>
              <a:t>Size</a:t>
            </a:r>
            <a:r>
              <a:rPr lang="en-US" baseline="0" dirty="0"/>
              <a:t> tab, under </a:t>
            </a:r>
            <a:r>
              <a:rPr lang="en-US" b="1" baseline="0" dirty="0"/>
              <a:t>Size and rotation </a:t>
            </a:r>
            <a:r>
              <a:rPr lang="en-US" baseline="0" dirty="0"/>
              <a:t>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Height </a:t>
            </a:r>
            <a:r>
              <a:rPr lang="en-US" sz="1200" i="0" baseline="0" dirty="0"/>
              <a:t>box, enter </a:t>
            </a:r>
            <a:r>
              <a:rPr lang="en-US" sz="1200" b="1" i="0" baseline="0" dirty="0"/>
              <a:t>0.42”</a:t>
            </a:r>
            <a:r>
              <a:rPr lang="en-US" sz="1200" i="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Width</a:t>
            </a:r>
            <a:r>
              <a:rPr lang="en-US" sz="1200" i="0" baseline="0" dirty="0"/>
              <a:t> box, enter </a:t>
            </a:r>
            <a:r>
              <a:rPr lang="en-US" sz="1200" b="1" i="0" baseline="0" dirty="0"/>
              <a:t>0.36”</a:t>
            </a:r>
            <a:r>
              <a:rPr lang="en-US" sz="1200" i="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Rotation</a:t>
            </a:r>
            <a:r>
              <a:rPr lang="en-US" sz="1200" i="0" baseline="0" dirty="0"/>
              <a:t> box, enter </a:t>
            </a:r>
            <a:r>
              <a:rPr lang="en-US" sz="1200" b="1" i="0" baseline="0" dirty="0"/>
              <a:t>20</a:t>
            </a:r>
            <a:r>
              <a:rPr lang="en-US" sz="1200" b="1" i="0" baseline="0" dirty="0">
                <a:latin typeface="Arial"/>
                <a:cs typeface="Arial"/>
              </a:rPr>
              <a:t>°</a:t>
            </a:r>
            <a:r>
              <a:rPr lang="en-US" sz="1200" b="0" i="0" baseline="0" dirty="0">
                <a:latin typeface="Arial"/>
                <a:cs typeface="Arial"/>
              </a:rPr>
              <a:t>.</a:t>
            </a:r>
            <a:endParaRPr lang="en-US" sz="1200" b="0" i="0" baseline="0" dirty="0"/>
          </a:p>
          <a:p>
            <a:pPr marL="228600" indent="-228600">
              <a:buFont typeface="+mj-lt"/>
              <a:buAutoNum type="arabicPeriod"/>
            </a:pPr>
            <a:r>
              <a:rPr lang="en-US" baseline="0" dirty="0"/>
              <a:t>Drag the second snowflake off the left edge of the slide. </a:t>
            </a:r>
            <a:endParaRPr lang="en-US" i="1" baseline="0" dirty="0"/>
          </a:p>
          <a:p>
            <a:pPr marL="228600" indent="-228600">
              <a:buFont typeface="+mj-lt"/>
              <a:buAutoNum type="arabicPeriod"/>
            </a:pPr>
            <a:endParaRPr lang="en-US" dirty="0"/>
          </a:p>
          <a:p>
            <a:pPr marL="228600" indent="-228600">
              <a:buFont typeface="+mj-lt"/>
              <a:buAutoNum type="arabicPeriod"/>
            </a:pPr>
            <a:endParaRPr lang="en-US" dirty="0"/>
          </a:p>
          <a:p>
            <a:pPr marL="228600" indent="-228600">
              <a:buFont typeface="+mj-lt"/>
              <a:buNone/>
            </a:pPr>
            <a:r>
              <a:rPr lang="en-US" dirty="0"/>
              <a:t>To reproduce the third snowflake effect on this slide, do the following:</a:t>
            </a:r>
          </a:p>
          <a:p>
            <a:pPr marL="228600" indent="-228600">
              <a:buFont typeface="+mj-lt"/>
              <a:buAutoNum type="arabicPeriod"/>
            </a:pPr>
            <a:r>
              <a:rPr lang="en-US" dirty="0"/>
              <a:t>Select the second</a:t>
            </a:r>
            <a:r>
              <a:rPr lang="en-US" baseline="0" dirty="0"/>
              <a:t> </a:t>
            </a:r>
            <a:r>
              <a:rPr lang="en-US" dirty="0"/>
              <a:t>snowflake</a:t>
            </a:r>
            <a:r>
              <a:rPr lang="en-US" baseline="0" dirty="0"/>
              <a:t> picture on the slide. </a:t>
            </a:r>
            <a:r>
              <a:rPr lang="en-US" sz="1200" kern="1200" dirty="0">
                <a:solidFill>
                  <a:schemeClr val="tx1"/>
                </a:solidFill>
                <a:effectLst/>
                <a:latin typeface="+mn-lt"/>
                <a:ea typeface="+mn-ea"/>
                <a:cs typeface="+mn-cs"/>
              </a:rPr>
              <a:t>On the </a:t>
            </a:r>
            <a:r>
              <a:rPr lang="en-US" sz="1200" b="1" kern="1200" dirty="0">
                <a:solidFill>
                  <a:schemeClr val="tx1"/>
                </a:solidFill>
                <a:effectLst/>
                <a:latin typeface="+mn-lt"/>
                <a:ea typeface="+mn-ea"/>
                <a:cs typeface="+mn-cs"/>
              </a:rPr>
              <a:t>Home</a:t>
            </a:r>
            <a:r>
              <a:rPr lang="en-US" sz="1200" kern="1200" dirty="0">
                <a:solidFill>
                  <a:schemeClr val="tx1"/>
                </a:solidFill>
                <a:effectLst/>
                <a:latin typeface="+mn-lt"/>
                <a:ea typeface="+mn-ea"/>
                <a:cs typeface="+mn-cs"/>
              </a:rPr>
              <a:t> tab, in the </a:t>
            </a:r>
            <a:r>
              <a:rPr lang="en-US" sz="1200" b="1" kern="1200" dirty="0">
                <a:solidFill>
                  <a:schemeClr val="tx1"/>
                </a:solidFill>
                <a:effectLst/>
                <a:latin typeface="+mn-lt"/>
                <a:ea typeface="+mn-ea"/>
                <a:cs typeface="+mn-cs"/>
              </a:rPr>
              <a:t>Clipboard</a:t>
            </a:r>
            <a:r>
              <a:rPr lang="en-US" sz="1200" kern="1200" dirty="0">
                <a:solidFill>
                  <a:schemeClr val="tx1"/>
                </a:solidFill>
                <a:effectLst/>
                <a:latin typeface="+mn-lt"/>
                <a:ea typeface="+mn-ea"/>
                <a:cs typeface="+mn-cs"/>
              </a:rPr>
              <a:t> group, click the arrow to the right of </a:t>
            </a:r>
            <a:r>
              <a:rPr lang="en-US" sz="1200" b="1" kern="1200" dirty="0">
                <a:solidFill>
                  <a:schemeClr val="tx1"/>
                </a:solidFill>
                <a:effectLst/>
                <a:latin typeface="+mn-lt"/>
                <a:ea typeface="+mn-ea"/>
                <a:cs typeface="+mn-cs"/>
              </a:rPr>
              <a:t>Copy</a:t>
            </a:r>
            <a:r>
              <a:rPr lang="en-US" sz="1200" kern="1200" dirty="0">
                <a:solidFill>
                  <a:schemeClr val="tx1"/>
                </a:solidFill>
                <a:effectLst/>
                <a:latin typeface="+mn-lt"/>
                <a:ea typeface="+mn-ea"/>
                <a:cs typeface="+mn-cs"/>
              </a:rPr>
              <a:t>, and then click </a:t>
            </a:r>
            <a:r>
              <a:rPr lang="en-US" sz="1200" b="1" kern="1200" dirty="0">
                <a:solidFill>
                  <a:schemeClr val="tx1"/>
                </a:solidFill>
                <a:effectLst/>
                <a:latin typeface="+mn-lt"/>
                <a:ea typeface="+mn-ea"/>
                <a:cs typeface="+mn-cs"/>
              </a:rPr>
              <a:t>Duplicate</a:t>
            </a:r>
            <a:r>
              <a:rPr lang="en-US" sz="1200" kern="1200" dirty="0">
                <a:solidFill>
                  <a:schemeClr val="tx1"/>
                </a:solidFill>
                <a:effectLst/>
                <a:latin typeface="+mn-lt"/>
                <a:ea typeface="+mn-ea"/>
                <a:cs typeface="+mn-cs"/>
              </a:rPr>
              <a:t>.</a:t>
            </a:r>
            <a:endParaRPr lang="en-US" baseline="0" dirty="0"/>
          </a:p>
          <a:p>
            <a:pPr marL="228600" indent="-228600">
              <a:buFont typeface="+mj-lt"/>
              <a:buAutoNum type="arabicPeriod"/>
            </a:pPr>
            <a:r>
              <a:rPr lang="en-US" baseline="0" dirty="0"/>
              <a:t>Select the third snowflake. Under </a:t>
            </a:r>
            <a:r>
              <a:rPr lang="en-US" b="1" baseline="0" dirty="0"/>
              <a:t>Picture Tools</a:t>
            </a:r>
            <a:r>
              <a:rPr lang="en-US" baseline="0" dirty="0"/>
              <a:t>, on the </a:t>
            </a:r>
            <a:r>
              <a:rPr lang="en-US" b="1" baseline="0" dirty="0"/>
              <a:t>Format</a:t>
            </a:r>
            <a:r>
              <a:rPr lang="en-US" baseline="0" dirty="0"/>
              <a:t> tab, in the bottom right corner of the </a:t>
            </a:r>
            <a:r>
              <a:rPr lang="en-US" b="1" baseline="0" dirty="0"/>
              <a:t>Size</a:t>
            </a:r>
            <a:r>
              <a:rPr lang="en-US" baseline="0" dirty="0"/>
              <a:t> group, click the </a:t>
            </a:r>
            <a:r>
              <a:rPr lang="en-US" b="1" baseline="0" dirty="0"/>
              <a:t>Size and Position</a:t>
            </a:r>
            <a:r>
              <a:rPr lang="en-US" baseline="0" dirty="0"/>
              <a:t> dialog box launcher. In the </a:t>
            </a:r>
            <a:r>
              <a:rPr lang="en-US" b="1" baseline="0" dirty="0"/>
              <a:t>Format Picture </a:t>
            </a:r>
            <a:r>
              <a:rPr lang="en-US" baseline="0" dirty="0"/>
              <a:t>dialog box, on the </a:t>
            </a:r>
            <a:r>
              <a:rPr lang="en-US" b="1" baseline="0" dirty="0"/>
              <a:t>Size</a:t>
            </a:r>
            <a:r>
              <a:rPr lang="en-US" baseline="0" dirty="0"/>
              <a:t> tab, under </a:t>
            </a:r>
            <a:r>
              <a:rPr lang="en-US" b="1" baseline="0" dirty="0"/>
              <a:t>Size and rotation </a:t>
            </a:r>
            <a:r>
              <a:rPr lang="en-US" baseline="0" dirty="0"/>
              <a:t>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Height </a:t>
            </a:r>
            <a:r>
              <a:rPr lang="en-US" sz="1200" i="0" baseline="0" dirty="0"/>
              <a:t>box, enter </a:t>
            </a:r>
            <a:r>
              <a:rPr lang="en-US" b="1" baseline="0" dirty="0"/>
              <a:t>0.56”</a:t>
            </a:r>
            <a:r>
              <a:rPr lang="en-US" sz="1200" i="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Width</a:t>
            </a:r>
            <a:r>
              <a:rPr lang="en-US" sz="1200" i="0" baseline="0" dirty="0"/>
              <a:t> box, enter </a:t>
            </a:r>
            <a:r>
              <a:rPr lang="en-US" sz="1200" b="1" i="0" baseline="0" dirty="0"/>
              <a:t>0.48”</a:t>
            </a:r>
            <a:r>
              <a:rPr lang="en-US" sz="1200" i="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a:t>In the </a:t>
            </a:r>
            <a:r>
              <a:rPr lang="en-US" sz="1200" b="1" i="0" baseline="0" dirty="0"/>
              <a:t>Rotation</a:t>
            </a:r>
            <a:r>
              <a:rPr lang="en-US" sz="1200" i="0" baseline="0" dirty="0"/>
              <a:t> box, enter </a:t>
            </a:r>
            <a:r>
              <a:rPr lang="en-US" sz="1200" b="1" i="0" baseline="0" dirty="0"/>
              <a:t>20</a:t>
            </a:r>
            <a:r>
              <a:rPr lang="en-US" sz="1200" b="1" i="0" baseline="0" dirty="0">
                <a:latin typeface="Arial"/>
                <a:cs typeface="Arial"/>
              </a:rPr>
              <a:t>°</a:t>
            </a:r>
            <a:r>
              <a:rPr lang="en-US" sz="1200" b="0" i="0" baseline="0" dirty="0">
                <a:latin typeface="Arial"/>
                <a:cs typeface="Arial"/>
              </a:rPr>
              <a:t>.</a:t>
            </a:r>
            <a:endParaRPr lang="en-US" sz="1200" b="0" i="0" baseline="0" dirty="0"/>
          </a:p>
          <a:p>
            <a:pPr marL="228600" indent="-228600">
              <a:buFont typeface="+mj-lt"/>
              <a:buAutoNum type="arabicPeriod"/>
            </a:pPr>
            <a:r>
              <a:rPr lang="en-US" baseline="0" dirty="0"/>
              <a:t>Drag the third snowflake off the left edge of the slide, below and slightly left of the second snowflake. </a:t>
            </a:r>
            <a:endParaRPr lang="en-US" i="1" baseline="0" dirty="0"/>
          </a:p>
          <a:p>
            <a:pPr marL="228600" indent="-228600">
              <a:buFont typeface="+mj-lt"/>
              <a:buAutoNum type="arabicPeriod"/>
            </a:pPr>
            <a:endParaRPr lang="en-US" baseline="0" dirty="0"/>
          </a:p>
          <a:p>
            <a:pPr marL="228600" indent="-228600">
              <a:buFont typeface="+mj-lt"/>
              <a:buAutoNum type="arabicPeriod"/>
            </a:pPr>
            <a:endParaRPr lang="en-US" baseline="0" dirty="0"/>
          </a:p>
          <a:p>
            <a:pPr marL="228600" indent="-228600">
              <a:buFont typeface="+mj-lt"/>
              <a:buNone/>
            </a:pPr>
            <a:r>
              <a:rPr lang="en-US" baseline="0" dirty="0"/>
              <a:t>To reproduce the text box for the quotation on this slide, do the following:</a:t>
            </a:r>
          </a:p>
          <a:p>
            <a:pPr marL="228600" indent="-228600">
              <a:buFont typeface="+mj-lt"/>
              <a:buAutoNum type="arabicPeriod"/>
            </a:pPr>
            <a:r>
              <a:rPr lang="en-US" dirty="0"/>
              <a:t>On</a:t>
            </a:r>
            <a:r>
              <a:rPr lang="en-US" baseline="0" dirty="0"/>
              <a:t> the </a:t>
            </a:r>
            <a:r>
              <a:rPr lang="en-US" b="1" baseline="0" dirty="0"/>
              <a:t>Insert</a:t>
            </a:r>
            <a:r>
              <a:rPr lang="en-US" baseline="0" dirty="0"/>
              <a:t> tab, in the </a:t>
            </a:r>
            <a:r>
              <a:rPr lang="en-US" b="1" baseline="0" dirty="0"/>
              <a:t>Text</a:t>
            </a:r>
            <a:r>
              <a:rPr lang="en-US" baseline="0" dirty="0"/>
              <a:t> group, click </a:t>
            </a:r>
            <a:r>
              <a:rPr lang="en-US" b="1" baseline="0" dirty="0"/>
              <a:t>Text</a:t>
            </a:r>
            <a:r>
              <a:rPr lang="en-US" baseline="0" dirty="0"/>
              <a:t> </a:t>
            </a:r>
            <a:r>
              <a:rPr lang="en-US" b="1" baseline="0" dirty="0"/>
              <a:t>Box</a:t>
            </a:r>
            <a:r>
              <a:rPr lang="en-US" baseline="0" dirty="0"/>
              <a:t>. On the slide, drag to draw a text box. </a:t>
            </a:r>
          </a:p>
          <a:p>
            <a:pPr marL="228600" indent="-228600">
              <a:buFont typeface="+mj-lt"/>
              <a:buAutoNum type="arabicPeriod"/>
            </a:pPr>
            <a:r>
              <a:rPr lang="en-US" sz="1200" i="0" baseline="0" dirty="0"/>
              <a:t>Enter text for the quotation in the text box, and then select the text. O</a:t>
            </a:r>
            <a:r>
              <a:rPr lang="en-US" sz="1200" i="0" dirty="0"/>
              <a:t>n the </a:t>
            </a:r>
            <a:r>
              <a:rPr lang="en-US" sz="1200" b="1" i="0" dirty="0"/>
              <a:t>Home</a:t>
            </a:r>
            <a:r>
              <a:rPr lang="en-US" sz="1200" i="0" baseline="0" dirty="0"/>
              <a:t> tab, in the </a:t>
            </a:r>
            <a:r>
              <a:rPr lang="en-US" sz="1200" b="1" i="0" baseline="0" dirty="0"/>
              <a:t>Font</a:t>
            </a:r>
            <a:r>
              <a:rPr lang="en-US" sz="1200" i="0" baseline="0" dirty="0"/>
              <a:t> group, select </a:t>
            </a:r>
            <a:r>
              <a:rPr lang="en-US" b="1" baseline="0" dirty="0"/>
              <a:t>Georgia</a:t>
            </a:r>
            <a:r>
              <a:rPr lang="en-US" sz="1200" b="1" baseline="0" dirty="0"/>
              <a:t> </a:t>
            </a:r>
            <a:r>
              <a:rPr lang="en-US" sz="1200" i="0" baseline="0" dirty="0"/>
              <a:t>from the </a:t>
            </a:r>
            <a:r>
              <a:rPr lang="en-US" sz="1200" b="1" i="0" baseline="0" dirty="0"/>
              <a:t>Font</a:t>
            </a:r>
            <a:r>
              <a:rPr lang="en-US" sz="1200" i="0" baseline="0" dirty="0"/>
              <a:t> list, select </a:t>
            </a:r>
            <a:r>
              <a:rPr lang="en-US" b="1" baseline="0" dirty="0"/>
              <a:t>18</a:t>
            </a:r>
            <a:r>
              <a:rPr lang="en-US" sz="1200" i="0" baseline="0" dirty="0"/>
              <a:t> from the </a:t>
            </a:r>
            <a:r>
              <a:rPr lang="en-US" sz="1200" b="1" i="0" baseline="0" dirty="0"/>
              <a:t>Font Size </a:t>
            </a:r>
            <a:r>
              <a:rPr lang="en-US" sz="1200" b="0" i="0" baseline="0" dirty="0"/>
              <a:t>list</a:t>
            </a:r>
            <a:r>
              <a:rPr lang="en-US" sz="1200" i="0" baseline="0" dirty="0"/>
              <a:t>, click </a:t>
            </a:r>
            <a:r>
              <a:rPr lang="en-US" sz="1200" b="1" i="0" baseline="0" dirty="0"/>
              <a:t>Italic</a:t>
            </a:r>
            <a:r>
              <a:rPr lang="en-US" sz="1200" i="0" baseline="0" dirty="0"/>
              <a:t>, click the arrow next to </a:t>
            </a:r>
            <a:r>
              <a:rPr lang="en-US" sz="1200" b="1" i="0" baseline="0" dirty="0"/>
              <a:t>Font Color</a:t>
            </a:r>
            <a:r>
              <a:rPr lang="en-US" sz="1200" i="0" baseline="0" dirty="0"/>
              <a:t>, and then under </a:t>
            </a:r>
            <a:r>
              <a:rPr lang="en-US" sz="1200" b="1" i="0" baseline="0" dirty="0"/>
              <a:t>Theme Colors </a:t>
            </a:r>
            <a:r>
              <a:rPr lang="en-US" sz="1200" i="0" baseline="0" dirty="0"/>
              <a:t>click </a:t>
            </a:r>
            <a:r>
              <a:rPr lang="en-US" sz="1200" b="1" i="0" baseline="0" dirty="0"/>
              <a:t>White, Background 1</a:t>
            </a:r>
            <a:r>
              <a:rPr lang="en-US" sz="1200" i="0" baseline="0" dirty="0"/>
              <a:t>. </a:t>
            </a:r>
            <a:endParaRPr lang="en-US" b="1" baseline="0" dirty="0"/>
          </a:p>
          <a:p>
            <a:pPr marL="228600" indent="-228600">
              <a:buFont typeface="+mj-lt"/>
              <a:buAutoNum type="arabicPeriod"/>
            </a:pPr>
            <a:r>
              <a:rPr lang="en-US" baseline="0" dirty="0"/>
              <a:t>Drag the text box to the right of the first snowflake, near the top left corner of the slide.</a:t>
            </a:r>
          </a:p>
          <a:p>
            <a:pPr marL="228600" indent="-228600">
              <a:buFont typeface="+mj-lt"/>
              <a:buAutoNum type="arabicPeriod"/>
            </a:pPr>
            <a:endParaRPr lang="en-US" baseline="0" dirty="0"/>
          </a:p>
          <a:p>
            <a:pPr marL="228600" indent="-228600">
              <a:buFont typeface="+mj-lt"/>
              <a:buAutoNum type="arabicPeriod"/>
            </a:pPr>
            <a:endParaRPr lang="en-US" baseline="0" dirty="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baseline="0" dirty="0"/>
              <a:t>To reproduce the text box for the quotation attribution on this slide, do the following:</a:t>
            </a:r>
          </a:p>
          <a:p>
            <a:pPr marL="228600" indent="-228600">
              <a:buFont typeface="+mj-lt"/>
              <a:buAutoNum type="arabicPeriod"/>
            </a:pPr>
            <a:r>
              <a:rPr lang="en-US" dirty="0"/>
              <a:t>On</a:t>
            </a:r>
            <a:r>
              <a:rPr lang="en-US" baseline="0" dirty="0"/>
              <a:t> the </a:t>
            </a:r>
            <a:r>
              <a:rPr lang="en-US" b="1" baseline="0" dirty="0"/>
              <a:t>Insert</a:t>
            </a:r>
            <a:r>
              <a:rPr lang="en-US" baseline="0" dirty="0"/>
              <a:t> tab, in the </a:t>
            </a:r>
            <a:r>
              <a:rPr lang="en-US" b="1" baseline="0" dirty="0"/>
              <a:t>Text</a:t>
            </a:r>
            <a:r>
              <a:rPr lang="en-US" baseline="0" dirty="0"/>
              <a:t> group, click </a:t>
            </a:r>
            <a:r>
              <a:rPr lang="en-US" b="1" baseline="0" dirty="0"/>
              <a:t>Text</a:t>
            </a:r>
            <a:r>
              <a:rPr lang="en-US" baseline="0" dirty="0"/>
              <a:t> </a:t>
            </a:r>
            <a:r>
              <a:rPr lang="en-US" b="1" baseline="0" dirty="0"/>
              <a:t>Box</a:t>
            </a:r>
            <a:r>
              <a:rPr lang="en-US" baseline="0" dirty="0"/>
              <a:t>. On the slide, drag to draw a text box. </a:t>
            </a:r>
          </a:p>
          <a:p>
            <a:pPr marL="228600" indent="-228600">
              <a:buFont typeface="+mj-lt"/>
              <a:buAutoNum type="arabicPeriod"/>
            </a:pPr>
            <a:r>
              <a:rPr lang="en-US" sz="1200" i="0" baseline="0" dirty="0"/>
              <a:t>Enter text for the quotation attribution in the text box, and then select the text. O</a:t>
            </a:r>
            <a:r>
              <a:rPr lang="en-US" sz="1200" i="0" dirty="0"/>
              <a:t>n the </a:t>
            </a:r>
            <a:r>
              <a:rPr lang="en-US" sz="1200" b="1" i="0" dirty="0"/>
              <a:t>Home</a:t>
            </a:r>
            <a:r>
              <a:rPr lang="en-US" sz="1200" i="0" baseline="0" dirty="0"/>
              <a:t> tab, in the </a:t>
            </a:r>
            <a:r>
              <a:rPr lang="en-US" sz="1200" b="1" i="0" baseline="0" dirty="0"/>
              <a:t>Font</a:t>
            </a:r>
            <a:r>
              <a:rPr lang="en-US" sz="1200" i="0" baseline="0" dirty="0"/>
              <a:t> group, select </a:t>
            </a:r>
            <a:r>
              <a:rPr lang="en-US" b="1" baseline="0" dirty="0"/>
              <a:t>Georgia</a:t>
            </a:r>
            <a:r>
              <a:rPr lang="en-US" sz="1200" b="1" baseline="0" dirty="0"/>
              <a:t> </a:t>
            </a:r>
            <a:r>
              <a:rPr lang="en-US" sz="1200" i="0" baseline="0" dirty="0"/>
              <a:t>from the </a:t>
            </a:r>
            <a:r>
              <a:rPr lang="en-US" sz="1200" b="1" i="0" baseline="0" dirty="0"/>
              <a:t>Font</a:t>
            </a:r>
            <a:r>
              <a:rPr lang="en-US" sz="1200" i="0" baseline="0" dirty="0"/>
              <a:t> list, select </a:t>
            </a:r>
            <a:r>
              <a:rPr lang="en-US" b="1" baseline="0" dirty="0"/>
              <a:t>14</a:t>
            </a:r>
            <a:r>
              <a:rPr lang="en-US" sz="1200" i="0" baseline="0" dirty="0"/>
              <a:t> from the </a:t>
            </a:r>
            <a:r>
              <a:rPr lang="en-US" sz="1200" b="1" i="0" baseline="0" dirty="0"/>
              <a:t>Font Size </a:t>
            </a:r>
            <a:r>
              <a:rPr lang="en-US" sz="1200" b="0" i="0" baseline="0" dirty="0"/>
              <a:t>list</a:t>
            </a:r>
            <a:r>
              <a:rPr lang="en-US" sz="1200" i="0" baseline="0" dirty="0"/>
              <a:t>, click </a:t>
            </a:r>
            <a:r>
              <a:rPr lang="en-US" sz="1200" b="1" i="0" baseline="0" dirty="0"/>
              <a:t>Italic</a:t>
            </a:r>
            <a:r>
              <a:rPr lang="en-US" sz="1200" i="0" baseline="0" dirty="0"/>
              <a:t>, click the arrow next to </a:t>
            </a:r>
            <a:r>
              <a:rPr lang="en-US" sz="1200" b="1" i="0" baseline="0" dirty="0"/>
              <a:t>Font Color</a:t>
            </a:r>
            <a:r>
              <a:rPr lang="en-US" sz="1200" i="0" baseline="0" dirty="0"/>
              <a:t>, and then under </a:t>
            </a:r>
            <a:r>
              <a:rPr lang="en-US" sz="1200" b="1" i="0" baseline="0" dirty="0"/>
              <a:t>Theme Colors </a:t>
            </a:r>
            <a:r>
              <a:rPr lang="en-US" sz="1200" i="0" baseline="0" dirty="0"/>
              <a:t>click </a:t>
            </a:r>
            <a:r>
              <a:rPr lang="en-US" sz="1200" b="1" i="0" baseline="0" dirty="0"/>
              <a:t>White, Background 1</a:t>
            </a:r>
            <a:r>
              <a:rPr lang="en-US" sz="1200" i="0" baseline="0" dirty="0"/>
              <a:t>. </a:t>
            </a:r>
            <a:endParaRPr lang="en-US" b="1" baseline="0" dirty="0"/>
          </a:p>
          <a:p>
            <a:pPr marL="228600" indent="-228600">
              <a:buFont typeface="+mj-lt"/>
              <a:buAutoNum type="arabicPeriod"/>
            </a:pPr>
            <a:r>
              <a:rPr lang="en-US" baseline="0" dirty="0"/>
              <a:t>Drag the text box below and to the right of the quotation text box.</a:t>
            </a:r>
          </a:p>
          <a:p>
            <a:pPr marL="228600" indent="-228600">
              <a:buFont typeface="+mj-lt"/>
              <a:buNone/>
            </a:pPr>
            <a:endParaRPr lang="en-US" baseline="0" dirty="0"/>
          </a:p>
          <a:p>
            <a:pPr marL="228600" indent="-228600">
              <a:buFont typeface="+mj-lt"/>
              <a:buNone/>
            </a:pPr>
            <a:endParaRPr lang="en-US" baseline="0" dirty="0"/>
          </a:p>
          <a:p>
            <a:pPr marL="0" indent="0">
              <a:buFont typeface="+mj-lt"/>
              <a:buNone/>
            </a:pPr>
            <a:r>
              <a:rPr lang="en-US" baseline="0" dirty="0"/>
              <a:t>To reproduce the animation effects for the second snowflake from the top, do the following:</a:t>
            </a:r>
            <a:endParaRPr lang="en-US" b="1" baseline="0" dirty="0"/>
          </a:p>
          <a:p>
            <a:pPr marL="228600" indent="-228600">
              <a:buFont typeface="+mj-lt"/>
              <a:buAutoNum type="arabicPeriod"/>
            </a:pPr>
            <a:r>
              <a:rPr lang="en-US" b="0" baseline="0" dirty="0"/>
              <a:t>For this procedure, it is helpful to view the ruler and zoom out from the slide in order to reproduce the animation effects. On the </a:t>
            </a:r>
            <a:r>
              <a:rPr lang="en-US" b="1" baseline="0" dirty="0"/>
              <a:t>View</a:t>
            </a:r>
            <a:r>
              <a:rPr lang="en-US" b="0" baseline="0" dirty="0"/>
              <a:t> tab, in the </a:t>
            </a:r>
            <a:r>
              <a:rPr lang="en-US" b="1" baseline="0" dirty="0"/>
              <a:t>Zoom</a:t>
            </a:r>
            <a:r>
              <a:rPr lang="en-US" b="0" baseline="0" dirty="0"/>
              <a:t> group, click </a:t>
            </a:r>
            <a:r>
              <a:rPr lang="en-US" b="1" baseline="0" dirty="0"/>
              <a:t>Zoom</a:t>
            </a:r>
            <a:r>
              <a:rPr lang="en-US" b="0" baseline="0" dirty="0"/>
              <a:t>. In the </a:t>
            </a:r>
            <a:r>
              <a:rPr lang="en-US" b="1" baseline="0" dirty="0"/>
              <a:t>Zoom</a:t>
            </a:r>
            <a:r>
              <a:rPr lang="en-US" b="0" baseline="0" dirty="0"/>
              <a:t> dialog box, select </a:t>
            </a:r>
            <a:r>
              <a:rPr lang="en-US" b="1" baseline="0" dirty="0"/>
              <a:t>50%</a:t>
            </a:r>
            <a:r>
              <a:rPr lang="en-US" b="0" baseline="0" dirty="0"/>
              <a:t>. Also in the </a:t>
            </a:r>
            <a:r>
              <a:rPr lang="en-US" b="1" baseline="0" dirty="0"/>
              <a:t>View</a:t>
            </a:r>
            <a:r>
              <a:rPr lang="en-US" b="0" baseline="0" dirty="0"/>
              <a:t> tab, in the </a:t>
            </a:r>
            <a:r>
              <a:rPr lang="en-US" b="1" baseline="0" dirty="0"/>
              <a:t>Show/Hide</a:t>
            </a:r>
            <a:r>
              <a:rPr lang="en-US" b="0" baseline="0" dirty="0"/>
              <a:t> group, select </a:t>
            </a:r>
            <a:r>
              <a:rPr lang="en-US" b="1" baseline="0" dirty="0"/>
              <a:t>Ruler</a:t>
            </a:r>
            <a:r>
              <a:rPr lang="en-US" b="0" baseline="0" dirty="0"/>
              <a:t>. </a:t>
            </a:r>
          </a:p>
          <a:p>
            <a:pPr marL="228600" indent="-228600">
              <a:buFont typeface="+mj-lt"/>
              <a:buAutoNum type="arabicPeriod"/>
            </a:pPr>
            <a:r>
              <a:rPr lang="en-US" baseline="0" dirty="0"/>
              <a:t>Select the top snowflake off of the left edge of the slide.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Motion Paths </a:t>
            </a:r>
            <a:r>
              <a:rPr lang="en-US" baseline="0" dirty="0"/>
              <a:t>click </a:t>
            </a:r>
            <a:r>
              <a:rPr lang="en-US" b="1" baseline="0" dirty="0"/>
              <a:t>Arcs</a:t>
            </a:r>
            <a:r>
              <a:rPr lang="en-US" baseline="0" dirty="0"/>
              <a:t>. </a:t>
            </a:r>
          </a:p>
          <a:p>
            <a:pPr marL="228600" indent="-228600">
              <a:buFont typeface="+mj-lt"/>
              <a:buAutoNum type="arabicPeriod"/>
            </a:pPr>
            <a:r>
              <a:rPr lang="en-US" baseline="0" dirty="0"/>
              <a:t>To draw the curved motion path, do the following on the slide:</a:t>
            </a:r>
            <a:endParaRPr lang="en-US" i="1" baseline="0" dirty="0"/>
          </a:p>
          <a:p>
            <a:pPr marL="685800" lvl="1" indent="-228600">
              <a:buFont typeface="+mj-lt"/>
              <a:buAutoNum type="arabicPeriod"/>
            </a:pPr>
            <a:r>
              <a:rPr lang="en-US" baseline="0" dirty="0"/>
              <a:t>On the slide, right-click the shape and select </a:t>
            </a:r>
            <a:r>
              <a:rPr lang="en-US" b="1" baseline="0" dirty="0"/>
              <a:t>Edit</a:t>
            </a:r>
            <a:r>
              <a:rPr lang="en-US" baseline="0" dirty="0"/>
              <a:t> </a:t>
            </a:r>
            <a:r>
              <a:rPr lang="en-US" b="1" baseline="0" dirty="0"/>
              <a:t>Points</a:t>
            </a:r>
            <a:r>
              <a:rPr lang="en-US" baseline="0" dirty="0"/>
              <a:t>.</a:t>
            </a:r>
          </a:p>
          <a:p>
            <a:pPr marL="685800" lvl="1" indent="-228600">
              <a:buFont typeface="+mj-lt"/>
              <a:buAutoNum type="arabicPeriod"/>
            </a:pPr>
            <a:r>
              <a:rPr lang="en-US" baseline="0" dirty="0"/>
              <a:t>Right-click the motion path near the red endpoint, and select </a:t>
            </a:r>
            <a:r>
              <a:rPr lang="en-US" b="1" baseline="0" dirty="0"/>
              <a:t>Add</a:t>
            </a:r>
            <a:r>
              <a:rPr lang="en-US" baseline="0" dirty="0"/>
              <a:t> </a:t>
            </a:r>
            <a:r>
              <a:rPr lang="en-US" b="1" baseline="0" dirty="0"/>
              <a:t>Point</a:t>
            </a:r>
            <a:r>
              <a:rPr lang="en-US" baseline="0" dirty="0"/>
              <a:t> </a:t>
            </a:r>
          </a:p>
          <a:p>
            <a:pPr marL="685800" lvl="1" indent="-228600">
              <a:buFont typeface="+mj-lt"/>
              <a:buAutoNum type="arabicPeriod"/>
            </a:pPr>
            <a:r>
              <a:rPr lang="en-US" b="0" baseline="0" dirty="0"/>
              <a:t>Drag</a:t>
            </a:r>
            <a:r>
              <a:rPr lang="en-US" baseline="0" dirty="0"/>
              <a:t> the first point off the left edge of the slide, near the snowflake.</a:t>
            </a:r>
          </a:p>
          <a:p>
            <a:pPr marL="685800" lvl="1" indent="-228600">
              <a:buFont typeface="+mj-lt"/>
              <a:buAutoNum type="arabicPeriod"/>
            </a:pPr>
            <a:r>
              <a:rPr lang="en-US" b="0" baseline="0" dirty="0"/>
              <a:t>Drag</a:t>
            </a:r>
            <a:r>
              <a:rPr lang="en-US" baseline="0" dirty="0"/>
              <a:t> the second point 3.5” to the left of the </a:t>
            </a:r>
            <a:r>
              <a:rPr lang="en-US" i="0" baseline="0" dirty="0"/>
              <a:t>0.00</a:t>
            </a:r>
            <a:r>
              <a:rPr lang="en-US" i="1" baseline="0" dirty="0"/>
              <a:t> </a:t>
            </a:r>
            <a:r>
              <a:rPr lang="en-US" baseline="0" dirty="0"/>
              <a:t>vertical drawing guide and 0.5” above the horizontal drawing guide.</a:t>
            </a:r>
          </a:p>
          <a:p>
            <a:pPr marL="685800" lvl="1" indent="-228600">
              <a:buFont typeface="+mj-lt"/>
              <a:buAutoNum type="arabicPeriod"/>
            </a:pPr>
            <a:r>
              <a:rPr lang="en-US" b="0" baseline="0" dirty="0"/>
              <a:t>Drag</a:t>
            </a:r>
            <a:r>
              <a:rPr lang="en-US" baseline="0" dirty="0"/>
              <a:t> the third point 0.5” to the left of the </a:t>
            </a:r>
            <a:r>
              <a:rPr lang="en-US" i="0" baseline="0" dirty="0"/>
              <a:t>0.00 </a:t>
            </a:r>
            <a:r>
              <a:rPr lang="en-US" baseline="0" dirty="0"/>
              <a:t>vertical drawing guide and 0.5” below the horizontal drawing guide.</a:t>
            </a:r>
          </a:p>
          <a:p>
            <a:pPr marL="685800" lvl="1" indent="-228600">
              <a:buFont typeface="+mj-lt"/>
              <a:buAutoNum type="arabicPeriod"/>
            </a:pPr>
            <a:r>
              <a:rPr lang="en-US" b="0" baseline="0" dirty="0"/>
              <a:t>Drag</a:t>
            </a:r>
            <a:r>
              <a:rPr lang="en-US" baseline="0" dirty="0"/>
              <a:t> the fourth point 2” to the right of the </a:t>
            </a:r>
            <a:r>
              <a:rPr lang="en-US" i="0" baseline="0" dirty="0"/>
              <a:t>0.00 </a:t>
            </a:r>
            <a:r>
              <a:rPr lang="en-US" baseline="0" dirty="0"/>
              <a:t>vertical drawing guide and 0.4” below the horizontal drawing guide.</a:t>
            </a:r>
          </a:p>
          <a:p>
            <a:pPr marL="685800" lvl="1" indent="-228600">
              <a:buFont typeface="+mj-lt"/>
              <a:buAutoNum type="arabicPeriod"/>
            </a:pPr>
            <a:r>
              <a:rPr lang="en-US" b="0" baseline="0" dirty="0"/>
              <a:t>Drag</a:t>
            </a:r>
            <a:r>
              <a:rPr lang="en-US" baseline="0" dirty="0"/>
              <a:t> the fifth point 4” to the right of the 0.00 vertical drawing guide and 0.8” below the horizontal drawing guide.</a:t>
            </a:r>
          </a:p>
          <a:p>
            <a:pPr marL="685800" lvl="1" indent="-228600">
              <a:buFont typeface="+mj-lt"/>
              <a:buAutoNum type="arabicPeriod"/>
            </a:pPr>
            <a:r>
              <a:rPr lang="en-US" b="0" baseline="0" dirty="0"/>
              <a:t>Drag</a:t>
            </a:r>
            <a:r>
              <a:rPr lang="en-US" baseline="0" dirty="0"/>
              <a:t> the sixth and final point 0.5” to the right of the 5.00 vertical drawing guide and 0.75” below the horizontal drawing guide, off the right edge of the slide.</a:t>
            </a:r>
          </a:p>
          <a:p>
            <a:pPr marL="228600" indent="-228600">
              <a:buFont typeface="+mj-lt"/>
              <a:buAutoNum type="arabicPeriod"/>
            </a:pPr>
            <a:r>
              <a:rPr lang="en-US" baseline="0" dirty="0"/>
              <a:t>On the </a:t>
            </a:r>
            <a:r>
              <a:rPr lang="en-US" b="1" baseline="0" dirty="0"/>
              <a:t>Animations</a:t>
            </a:r>
            <a:r>
              <a:rPr lang="en-US" baseline="0" dirty="0"/>
              <a:t> tab, in the </a:t>
            </a:r>
            <a:r>
              <a:rPr lang="en-US" b="1" baseline="0" dirty="0"/>
              <a:t>Animation</a:t>
            </a:r>
            <a:r>
              <a:rPr lang="en-US" baseline="0" dirty="0"/>
              <a:t> group, click the </a:t>
            </a:r>
            <a:r>
              <a:rPr lang="en-US" b="1" baseline="0" dirty="0"/>
              <a:t>Effect</a:t>
            </a:r>
            <a:r>
              <a:rPr lang="en-US" baseline="0" dirty="0"/>
              <a:t> </a:t>
            </a:r>
            <a:r>
              <a:rPr lang="en-US" b="1" baseline="0" dirty="0"/>
              <a:t>Options</a:t>
            </a:r>
            <a:r>
              <a:rPr lang="en-US" baseline="0" dirty="0"/>
              <a:t> dialog box launcher. In the </a:t>
            </a:r>
            <a:r>
              <a:rPr lang="en-US" b="1" baseline="0" dirty="0"/>
              <a:t>Arc Down </a:t>
            </a:r>
            <a:r>
              <a:rPr lang="en-US" baseline="0" dirty="0"/>
              <a:t>dialog box, do the following:</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in the </a:t>
            </a:r>
            <a:r>
              <a:rPr lang="en-US" b="1" baseline="0" dirty="0"/>
              <a:t>Path</a:t>
            </a:r>
            <a:r>
              <a:rPr lang="en-US" baseline="0" dirty="0"/>
              <a:t> list, select </a:t>
            </a:r>
            <a:r>
              <a:rPr lang="en-US" b="1" baseline="0" dirty="0"/>
              <a:t>Locked</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clear </a:t>
            </a:r>
            <a:r>
              <a:rPr lang="en-US" b="1" baseline="0" dirty="0"/>
              <a:t>Smooth</a:t>
            </a:r>
            <a:r>
              <a:rPr lang="en-US" baseline="0" dirty="0"/>
              <a:t> </a:t>
            </a:r>
            <a:r>
              <a:rPr lang="en-US" b="1" baseline="0" dirty="0"/>
              <a:t>Start</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clear </a:t>
            </a:r>
            <a:r>
              <a:rPr lang="en-US" b="1" baseline="0" dirty="0"/>
              <a:t>Smooth</a:t>
            </a:r>
            <a:r>
              <a:rPr lang="en-US" baseline="0" dirty="0"/>
              <a:t> </a:t>
            </a:r>
            <a:r>
              <a:rPr lang="en-US" b="1" baseline="0" dirty="0"/>
              <a:t>End</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Duration </a:t>
            </a:r>
            <a:r>
              <a:rPr lang="en-US" baseline="0" dirty="0"/>
              <a:t>box, enter </a:t>
            </a:r>
            <a:r>
              <a:rPr lang="en-US" b="1" baseline="0" dirty="0"/>
              <a:t>12 seconds</a:t>
            </a:r>
            <a:r>
              <a:rPr lang="en-US" baseline="0" dirty="0"/>
              <a:t>.</a:t>
            </a:r>
          </a:p>
          <a:p>
            <a:pPr marL="228600" indent="-228600">
              <a:buFont typeface="+mj-lt"/>
              <a:buAutoNum type="arabicPeriod"/>
            </a:pPr>
            <a:r>
              <a:rPr lang="en-US" baseline="0" dirty="0"/>
              <a:t>Select the top snowflake off the left edge of the slide.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Emphasis</a:t>
            </a:r>
            <a:r>
              <a:rPr lang="en-US" baseline="0" dirty="0"/>
              <a:t> click </a:t>
            </a:r>
            <a:r>
              <a:rPr lang="en-US" b="1" baseline="0" dirty="0"/>
              <a:t>Spin</a:t>
            </a:r>
            <a:r>
              <a:rPr lang="en-US" baseline="0" dirty="0"/>
              <a:t>.</a:t>
            </a:r>
          </a:p>
          <a:p>
            <a:pPr marL="228600" indent="-228600">
              <a:buFont typeface="+mj-lt"/>
              <a:buAutoNum type="arabicPeriod"/>
            </a:pPr>
            <a:r>
              <a:rPr lang="en-US" baseline="0" dirty="0"/>
              <a:t>On the </a:t>
            </a:r>
            <a:r>
              <a:rPr lang="en-US" b="1" baseline="0" dirty="0"/>
              <a:t>Animations</a:t>
            </a:r>
            <a:r>
              <a:rPr lang="en-US" baseline="0" dirty="0"/>
              <a:t> tab, in the </a:t>
            </a:r>
            <a:r>
              <a:rPr lang="en-US" b="1" baseline="0" dirty="0"/>
              <a:t>Animation</a:t>
            </a:r>
            <a:r>
              <a:rPr lang="en-US" baseline="0" dirty="0"/>
              <a:t> group, click the </a:t>
            </a:r>
            <a:r>
              <a:rPr lang="en-US" b="1" baseline="0" dirty="0"/>
              <a:t>Effect Options </a:t>
            </a:r>
            <a:r>
              <a:rPr lang="en-US" baseline="0" dirty="0"/>
              <a:t>dialog box launcher. In the </a:t>
            </a:r>
            <a:r>
              <a:rPr lang="en-US" b="1" baseline="0" dirty="0"/>
              <a:t>Spin</a:t>
            </a:r>
            <a:r>
              <a:rPr lang="en-US" baseline="0" dirty="0"/>
              <a:t> dialog box, on the </a:t>
            </a:r>
            <a:r>
              <a:rPr lang="en-US" b="1" baseline="0" dirty="0"/>
              <a:t>Timing</a:t>
            </a:r>
            <a:r>
              <a:rPr lang="en-US" baseline="0" dirty="0"/>
              <a:t> tab, do the following:</a:t>
            </a:r>
          </a:p>
          <a:p>
            <a:pPr marL="685800" lvl="1" indent="-228600">
              <a:buFont typeface="Arial" pitchFamily="34" charset="0"/>
              <a:buChar char="•"/>
            </a:pPr>
            <a:r>
              <a:rPr lang="en-US" baseline="0" dirty="0"/>
              <a:t>In the </a:t>
            </a:r>
            <a:r>
              <a:rPr lang="en-US" b="1" baseline="0" dirty="0"/>
              <a:t>Start</a:t>
            </a:r>
            <a:r>
              <a:rPr lang="en-US" baseline="0" dirty="0"/>
              <a:t> list, select </a:t>
            </a:r>
            <a:r>
              <a:rPr lang="en-US" b="1" baseline="0" dirty="0"/>
              <a:t>With Previous</a:t>
            </a:r>
            <a:r>
              <a:rPr lang="en-US" baseline="0" dirty="0"/>
              <a:t>.</a:t>
            </a:r>
          </a:p>
          <a:p>
            <a:pPr marL="685800" lvl="1" indent="-228600">
              <a:buFont typeface="Arial" pitchFamily="34" charset="0"/>
              <a:buChar char="•"/>
            </a:pPr>
            <a:r>
              <a:rPr lang="en-US" baseline="0" dirty="0"/>
              <a:t>In the </a:t>
            </a:r>
            <a:r>
              <a:rPr lang="en-US" b="1" baseline="0" dirty="0"/>
              <a:t>Duration</a:t>
            </a:r>
            <a:r>
              <a:rPr lang="en-US" baseline="0" dirty="0"/>
              <a:t> box, enter </a:t>
            </a:r>
            <a:r>
              <a:rPr lang="en-US" b="1" baseline="0" dirty="0"/>
              <a:t>6 seconds</a:t>
            </a:r>
            <a:r>
              <a:rPr lang="en-US" baseline="0" dirty="0"/>
              <a:t>.</a:t>
            </a:r>
          </a:p>
          <a:p>
            <a:pPr marL="685800" lvl="1" indent="-228600">
              <a:buFont typeface="Arial" pitchFamily="34" charset="0"/>
              <a:buChar char="•"/>
            </a:pPr>
            <a:r>
              <a:rPr lang="en-US" baseline="0" dirty="0"/>
              <a:t>In the </a:t>
            </a:r>
            <a:r>
              <a:rPr lang="en-US" b="1" baseline="0" dirty="0"/>
              <a:t>Repeat</a:t>
            </a:r>
            <a:r>
              <a:rPr lang="en-US" baseline="0" dirty="0"/>
              <a:t> list, select </a:t>
            </a:r>
            <a:r>
              <a:rPr lang="en-US" b="1" baseline="0" dirty="0"/>
              <a:t>2</a:t>
            </a:r>
            <a:r>
              <a:rPr lang="en-US" baseline="0" dirty="0"/>
              <a:t>.</a:t>
            </a:r>
          </a:p>
          <a:p>
            <a:pPr marL="228600" indent="-228600">
              <a:buFont typeface="+mj-lt"/>
              <a:buAutoNum type="arabicPeriod"/>
            </a:pPr>
            <a:r>
              <a:rPr lang="en-US" baseline="0" dirty="0"/>
              <a:t>Select the top snowflake off the left edge of the slide. On the </a:t>
            </a:r>
            <a:r>
              <a:rPr lang="en-US" b="1" baseline="0" dirty="0"/>
              <a:t>Animations</a:t>
            </a:r>
            <a:r>
              <a:rPr lang="en-US" baseline="0" dirty="0"/>
              <a:t> tab, in the </a:t>
            </a:r>
            <a:r>
              <a:rPr lang="en-US" b="1" baseline="0" dirty="0"/>
              <a:t>Advanced Animation</a:t>
            </a:r>
            <a:r>
              <a:rPr lang="en-US" baseline="0" dirty="0"/>
              <a:t> group, click </a:t>
            </a:r>
            <a:r>
              <a:rPr lang="en-US" b="1" baseline="0" dirty="0"/>
              <a:t>Add Animation</a:t>
            </a:r>
            <a:r>
              <a:rPr lang="en-US" baseline="0" dirty="0"/>
              <a:t>, and the under </a:t>
            </a:r>
            <a:r>
              <a:rPr lang="en-US" b="1" baseline="0" dirty="0"/>
              <a:t>Emphasis</a:t>
            </a:r>
            <a:r>
              <a:rPr lang="en-US" baseline="0" dirty="0"/>
              <a:t> click </a:t>
            </a:r>
            <a:r>
              <a:rPr lang="en-US" b="1" baseline="0" dirty="0"/>
              <a:t>Grow/Shrink</a:t>
            </a:r>
            <a:r>
              <a:rPr lang="en-US" baseline="0" dirty="0"/>
              <a:t>.</a:t>
            </a:r>
          </a:p>
          <a:p>
            <a:pPr marL="228600" indent="-228600">
              <a:buFont typeface="+mj-lt"/>
              <a:buAutoNum type="arabicPeriod"/>
            </a:pPr>
            <a:r>
              <a:rPr lang="en-US" baseline="0" dirty="0"/>
              <a:t>On the </a:t>
            </a:r>
            <a:r>
              <a:rPr lang="en-US" b="1" baseline="0" dirty="0"/>
              <a:t>Animations</a:t>
            </a:r>
            <a:r>
              <a:rPr lang="en-US" baseline="0" dirty="0"/>
              <a:t> tab, in the </a:t>
            </a:r>
            <a:r>
              <a:rPr lang="en-US" b="1" baseline="0" dirty="0"/>
              <a:t>Animation</a:t>
            </a:r>
            <a:r>
              <a:rPr lang="en-US" baseline="0" dirty="0"/>
              <a:t> group, and then click the </a:t>
            </a:r>
            <a:r>
              <a:rPr lang="en-US" b="1" baseline="0" dirty="0"/>
              <a:t>Effect</a:t>
            </a:r>
            <a:r>
              <a:rPr lang="en-US" baseline="0" dirty="0"/>
              <a:t> </a:t>
            </a:r>
            <a:r>
              <a:rPr lang="en-US" b="1" baseline="0" dirty="0"/>
              <a:t>Options </a:t>
            </a:r>
            <a:r>
              <a:rPr lang="en-US" b="0" baseline="0" dirty="0"/>
              <a:t>dialog box launcher</a:t>
            </a:r>
            <a:r>
              <a:rPr lang="en-US" baseline="0" dirty="0"/>
              <a:t>. In the </a:t>
            </a:r>
            <a:r>
              <a:rPr lang="en-US" b="1" baseline="0" dirty="0"/>
              <a:t>Grow/Shrink</a:t>
            </a:r>
            <a:r>
              <a:rPr lang="en-US" baseline="0" dirty="0"/>
              <a:t> dialog box, do the following:</a:t>
            </a:r>
          </a:p>
          <a:p>
            <a:pPr marL="685800" lvl="1" indent="-228600">
              <a:buFont typeface="Arial" pitchFamily="34" charset="0"/>
              <a:buChar char="•"/>
            </a:pPr>
            <a:r>
              <a:rPr lang="en-US" baseline="0" dirty="0"/>
              <a:t>On the </a:t>
            </a:r>
            <a:r>
              <a:rPr lang="en-US" b="1" baseline="0" dirty="0"/>
              <a:t>Effect</a:t>
            </a:r>
            <a:r>
              <a:rPr lang="en-US" baseline="0" dirty="0"/>
              <a:t> tab, in the </a:t>
            </a:r>
            <a:r>
              <a:rPr lang="en-US" b="1" baseline="0" dirty="0"/>
              <a:t>Size</a:t>
            </a:r>
            <a:r>
              <a:rPr lang="en-US" baseline="0" dirty="0"/>
              <a:t> list, in the </a:t>
            </a:r>
            <a:r>
              <a:rPr lang="en-US" b="1" baseline="0" dirty="0"/>
              <a:t>Custom</a:t>
            </a:r>
            <a:r>
              <a:rPr lang="en-US" baseline="0" dirty="0"/>
              <a:t> box, enter </a:t>
            </a:r>
            <a:r>
              <a:rPr lang="en-US" b="1" baseline="0" dirty="0"/>
              <a:t>60%</a:t>
            </a:r>
            <a:r>
              <a:rPr lang="en-US" b="0" baseline="0" dirty="0"/>
              <a:t>,</a:t>
            </a:r>
            <a:r>
              <a:rPr lang="en-US" baseline="0" dirty="0"/>
              <a:t> and then press ENTER. </a:t>
            </a:r>
          </a:p>
          <a:p>
            <a:pPr marL="685800" lvl="1" indent="-228600">
              <a:buFont typeface="Arial" pitchFamily="34" charset="0"/>
              <a:buChar char="•"/>
            </a:pPr>
            <a:r>
              <a:rPr lang="en-US" baseline="0" dirty="0"/>
              <a:t>On the </a:t>
            </a:r>
            <a:r>
              <a:rPr lang="en-US" b="1" baseline="0" dirty="0"/>
              <a:t>Effect</a:t>
            </a:r>
            <a:r>
              <a:rPr lang="en-US" baseline="0" dirty="0"/>
              <a:t> tab, select </a:t>
            </a:r>
            <a:r>
              <a:rPr lang="en-US" b="1" baseline="0" dirty="0"/>
              <a:t>Smooth</a:t>
            </a:r>
            <a:r>
              <a:rPr lang="en-US" baseline="0" dirty="0"/>
              <a:t> </a:t>
            </a:r>
            <a:r>
              <a:rPr lang="en-US" b="1" baseline="0" dirty="0"/>
              <a:t>Start</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select </a:t>
            </a:r>
            <a:r>
              <a:rPr lang="en-US" b="1" baseline="0" dirty="0"/>
              <a:t>Smooth</a:t>
            </a:r>
            <a:r>
              <a:rPr lang="en-US" baseline="0" dirty="0"/>
              <a:t> </a:t>
            </a:r>
            <a:r>
              <a:rPr lang="en-US" b="1" baseline="0" dirty="0"/>
              <a:t>End</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select </a:t>
            </a:r>
            <a:r>
              <a:rPr lang="en-US" b="1" baseline="0" dirty="0"/>
              <a:t>Auto-reverse</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Start</a:t>
            </a:r>
            <a:r>
              <a:rPr lang="en-US" baseline="0" dirty="0"/>
              <a:t> list, select </a:t>
            </a:r>
            <a:r>
              <a:rPr lang="en-US" b="1" baseline="0" dirty="0"/>
              <a:t>With Previous</a:t>
            </a:r>
            <a:r>
              <a:rPr lang="en-US" baseline="0" dirty="0"/>
              <a:t>. </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Duration </a:t>
            </a:r>
            <a:r>
              <a:rPr lang="en-US" baseline="0" dirty="0"/>
              <a:t>box, enter </a:t>
            </a:r>
            <a:r>
              <a:rPr lang="en-US" b="1" baseline="0" dirty="0"/>
              <a:t>6 seconds</a:t>
            </a:r>
            <a:r>
              <a:rPr lang="en-US" baseline="0" dirty="0"/>
              <a:t>.</a:t>
            </a:r>
          </a:p>
          <a:p>
            <a:pPr marL="228600" indent="-228600">
              <a:buFont typeface="+mj-lt"/>
              <a:buAutoNum type="arabicPeriod"/>
            </a:pPr>
            <a:endParaRPr lang="en-US" baseline="0" dirty="0"/>
          </a:p>
          <a:p>
            <a:pPr marL="228600" indent="-228600">
              <a:buFont typeface="+mj-lt"/>
              <a:buAutoNum type="arabicPeriod"/>
            </a:pPr>
            <a:endParaRPr lang="en-US" baseline="0" dirty="0"/>
          </a:p>
          <a:p>
            <a:pPr marL="228600" indent="-228600">
              <a:buFont typeface="+mj-lt"/>
              <a:buNone/>
            </a:pPr>
            <a:r>
              <a:rPr lang="en-US" baseline="0" dirty="0"/>
              <a:t>To reproduce the animation effects for the third snowflake from the top, do the following:</a:t>
            </a:r>
          </a:p>
          <a:p>
            <a:pPr marL="228600" indent="-228600">
              <a:buFont typeface="+mj-lt"/>
              <a:buAutoNum type="arabicPeriod"/>
            </a:pPr>
            <a:r>
              <a:rPr lang="en-US" baseline="0" dirty="0"/>
              <a:t>Select the bottom snowflake off the left edge of the slide.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Motion Paths </a:t>
            </a:r>
            <a:r>
              <a:rPr lang="en-US" baseline="0" dirty="0"/>
              <a:t>click </a:t>
            </a:r>
            <a:r>
              <a:rPr lang="en-US" b="1" baseline="0" dirty="0"/>
              <a:t>Arcs</a:t>
            </a:r>
            <a:r>
              <a:rPr lang="en-US" baseline="0" dirty="0"/>
              <a:t>. </a:t>
            </a:r>
          </a:p>
          <a:p>
            <a:pPr marL="228600" indent="-228600">
              <a:buFont typeface="+mj-lt"/>
              <a:buAutoNum type="arabicPeriod"/>
            </a:pPr>
            <a:r>
              <a:rPr lang="en-US" baseline="0" dirty="0"/>
              <a:t>To draw the curved motion path, do the following on the slide:</a:t>
            </a:r>
            <a:endParaRPr lang="en-US" i="1" baseline="0" dirty="0"/>
          </a:p>
          <a:p>
            <a:pPr marL="685800" lvl="1" indent="-228600">
              <a:buFont typeface="+mj-lt"/>
              <a:buAutoNum type="arabicPeriod"/>
            </a:pPr>
            <a:r>
              <a:rPr lang="en-US" baseline="0" dirty="0"/>
              <a:t>On the slide, right-click the shape and select </a:t>
            </a:r>
            <a:r>
              <a:rPr lang="en-US" b="1" baseline="0" dirty="0"/>
              <a:t>Edit</a:t>
            </a:r>
            <a:r>
              <a:rPr lang="en-US" baseline="0" dirty="0"/>
              <a:t> </a:t>
            </a:r>
            <a:r>
              <a:rPr lang="en-US" b="1" baseline="0" dirty="0"/>
              <a:t>Points</a:t>
            </a:r>
            <a:r>
              <a:rPr lang="en-US" baseline="0" dirty="0"/>
              <a:t>.</a:t>
            </a:r>
          </a:p>
          <a:p>
            <a:pPr marL="685800" lvl="1" indent="-228600">
              <a:buFont typeface="+mj-lt"/>
              <a:buAutoNum type="arabicPeriod"/>
            </a:pPr>
            <a:r>
              <a:rPr lang="en-US" baseline="0" dirty="0"/>
              <a:t>Right-click the motion path near the red endpoint, and select </a:t>
            </a:r>
            <a:r>
              <a:rPr lang="en-US" b="1" baseline="0" dirty="0"/>
              <a:t>Add</a:t>
            </a:r>
            <a:r>
              <a:rPr lang="en-US" baseline="0" dirty="0"/>
              <a:t> </a:t>
            </a:r>
            <a:r>
              <a:rPr lang="en-US" b="1" baseline="0" dirty="0"/>
              <a:t>Point</a:t>
            </a:r>
            <a:r>
              <a:rPr lang="en-US" b="0" baseline="0" dirty="0"/>
              <a:t>.</a:t>
            </a:r>
            <a:endParaRPr lang="en-US" baseline="0" dirty="0"/>
          </a:p>
          <a:p>
            <a:pPr marL="685800" lvl="1" indent="-228600">
              <a:buFont typeface="+mj-lt"/>
              <a:buAutoNum type="arabicPeriod"/>
            </a:pPr>
            <a:r>
              <a:rPr lang="en-US" b="0" baseline="0" dirty="0"/>
              <a:t>Drag</a:t>
            </a:r>
            <a:r>
              <a:rPr lang="en-US" baseline="0" dirty="0"/>
              <a:t> the first point off the left edge of the slide, near the snowflake.</a:t>
            </a:r>
          </a:p>
          <a:p>
            <a:pPr marL="685800" lvl="1" indent="-228600">
              <a:buFont typeface="+mj-lt"/>
              <a:buAutoNum type="arabicPeriod"/>
            </a:pPr>
            <a:r>
              <a:rPr lang="en-US" b="0" baseline="0" dirty="0"/>
              <a:t>Drag</a:t>
            </a:r>
            <a:r>
              <a:rPr lang="en-US" baseline="0" dirty="0"/>
              <a:t>  the second point 3.5” to the left of the 0.00 vertical drawing guide and 1” below the horizontal drawing guide.</a:t>
            </a:r>
          </a:p>
          <a:p>
            <a:pPr marL="685800" lvl="1" indent="-228600">
              <a:buFont typeface="+mj-lt"/>
              <a:buAutoNum type="arabicPeriod"/>
            </a:pPr>
            <a:r>
              <a:rPr lang="en-US" b="0" baseline="0" dirty="0"/>
              <a:t>Drag</a:t>
            </a:r>
            <a:r>
              <a:rPr lang="en-US" baseline="0" dirty="0"/>
              <a:t> the third point at the intersection of the 0.00 vertical and horizontal drawing guides.</a:t>
            </a:r>
          </a:p>
          <a:p>
            <a:pPr marL="685800" lvl="1" indent="-228600">
              <a:buFont typeface="+mj-lt"/>
              <a:buAutoNum type="arabicPeriod"/>
            </a:pPr>
            <a:r>
              <a:rPr lang="en-US" b="0" baseline="0" dirty="0"/>
              <a:t>Drag</a:t>
            </a:r>
            <a:r>
              <a:rPr lang="en-US" baseline="0" dirty="0"/>
              <a:t> the fourth point 2” to the right of the 0.00 vertical drawing guide and 0.25” below the horizontal drawing guide.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baseline="0" dirty="0"/>
              <a:t>Drag</a:t>
            </a:r>
            <a:r>
              <a:rPr lang="en-US" baseline="0" dirty="0"/>
              <a:t> the fifth point 4” to the right of the vertical drawing guide and 0.5” above the horizontal drawing guide.</a:t>
            </a:r>
          </a:p>
          <a:p>
            <a:pPr marL="685800" lvl="1" indent="-228600">
              <a:buFont typeface="+mj-lt"/>
              <a:buAutoNum type="arabicPeriod"/>
            </a:pPr>
            <a:r>
              <a:rPr lang="en-US" b="0" baseline="0" dirty="0"/>
              <a:t>Drag</a:t>
            </a:r>
            <a:r>
              <a:rPr lang="en-US" baseline="0" dirty="0"/>
              <a:t> the sixth and final point 0.25” to the right of the 5.00 vertical drawing guide and 0.5” above the horizontal drawing guide, off the right edge of the slide.</a:t>
            </a:r>
          </a:p>
          <a:p>
            <a:pPr marL="228600" indent="-228600">
              <a:buFont typeface="+mj-lt"/>
              <a:buAutoNum type="arabicPeriod"/>
            </a:pPr>
            <a:r>
              <a:rPr lang="en-US" baseline="0" dirty="0"/>
              <a:t>On the </a:t>
            </a:r>
            <a:r>
              <a:rPr lang="en-US" b="1" baseline="0" dirty="0"/>
              <a:t>Animations</a:t>
            </a:r>
            <a:r>
              <a:rPr lang="en-US" baseline="0" dirty="0"/>
              <a:t> tab, in the </a:t>
            </a:r>
            <a:r>
              <a:rPr lang="en-US" b="1" baseline="0" dirty="0"/>
              <a:t>Animation</a:t>
            </a:r>
            <a:r>
              <a:rPr lang="en-US" baseline="0" dirty="0"/>
              <a:t> group</a:t>
            </a:r>
            <a:r>
              <a:rPr lang="en-US" b="0" baseline="0" dirty="0"/>
              <a:t>,</a:t>
            </a:r>
            <a:r>
              <a:rPr lang="en-US" b="1" baseline="0" dirty="0"/>
              <a:t> </a:t>
            </a:r>
            <a:r>
              <a:rPr lang="en-US" baseline="0" dirty="0"/>
              <a:t>click the </a:t>
            </a:r>
            <a:r>
              <a:rPr lang="en-US" b="1" baseline="0" dirty="0"/>
              <a:t>Effect</a:t>
            </a:r>
            <a:r>
              <a:rPr lang="en-US" baseline="0" dirty="0"/>
              <a:t> </a:t>
            </a:r>
            <a:r>
              <a:rPr lang="en-US" b="1" baseline="0" dirty="0"/>
              <a:t>Options </a:t>
            </a:r>
            <a:r>
              <a:rPr lang="en-US" b="0" baseline="0" dirty="0"/>
              <a:t>dialog box launcher</a:t>
            </a:r>
            <a:r>
              <a:rPr lang="en-US" baseline="0" dirty="0"/>
              <a:t>. In the </a:t>
            </a:r>
            <a:r>
              <a:rPr lang="en-US" b="1" baseline="0" dirty="0"/>
              <a:t>Arc Down </a:t>
            </a:r>
            <a:r>
              <a:rPr lang="en-US" baseline="0" dirty="0"/>
              <a:t>dialog box, do the following:</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in the </a:t>
            </a:r>
            <a:r>
              <a:rPr lang="en-US" b="1" baseline="0" dirty="0"/>
              <a:t>Path</a:t>
            </a:r>
            <a:r>
              <a:rPr lang="en-US" baseline="0" dirty="0"/>
              <a:t> list, select </a:t>
            </a:r>
            <a:r>
              <a:rPr lang="en-US" b="1" baseline="0" dirty="0"/>
              <a:t>Locked</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clear </a:t>
            </a:r>
            <a:r>
              <a:rPr lang="en-US" b="1" baseline="0" dirty="0"/>
              <a:t>Smooth</a:t>
            </a:r>
            <a:r>
              <a:rPr lang="en-US" baseline="0" dirty="0"/>
              <a:t> </a:t>
            </a:r>
            <a:r>
              <a:rPr lang="en-US" b="1" baseline="0" dirty="0"/>
              <a:t>Start</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select </a:t>
            </a:r>
            <a:r>
              <a:rPr lang="en-US" b="1" baseline="0" dirty="0"/>
              <a:t>Smooth</a:t>
            </a:r>
            <a:r>
              <a:rPr lang="en-US" baseline="0" dirty="0"/>
              <a:t> </a:t>
            </a:r>
            <a:r>
              <a:rPr lang="en-US" b="1" baseline="0" dirty="0"/>
              <a:t>End</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Start</a:t>
            </a:r>
            <a:r>
              <a:rPr lang="en-US" baseline="0" dirty="0"/>
              <a:t> list, select </a:t>
            </a:r>
            <a:r>
              <a:rPr lang="en-US" b="1" baseline="0" dirty="0"/>
              <a:t>With Previous</a:t>
            </a:r>
            <a:r>
              <a:rPr lang="en-US" baseline="0" dirty="0"/>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On the </a:t>
            </a:r>
            <a:r>
              <a:rPr lang="en-US" b="1" baseline="0" dirty="0"/>
              <a:t>Timing</a:t>
            </a:r>
            <a:r>
              <a:rPr lang="en-US" baseline="0" dirty="0"/>
              <a:t> tab, in the </a:t>
            </a:r>
            <a:r>
              <a:rPr lang="en-US" b="1" baseline="0" dirty="0"/>
              <a:t>Delay</a:t>
            </a:r>
            <a:r>
              <a:rPr lang="en-US" baseline="0" dirty="0"/>
              <a:t> box, enter </a:t>
            </a:r>
            <a:r>
              <a:rPr lang="en-US" b="1" baseline="0" dirty="0"/>
              <a:t>8</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Duration </a:t>
            </a:r>
            <a:r>
              <a:rPr lang="en-US" baseline="0" dirty="0"/>
              <a:t>box, </a:t>
            </a:r>
            <a:r>
              <a:rPr lang="en-US" b="0" baseline="0" dirty="0"/>
              <a:t>enter</a:t>
            </a:r>
            <a:r>
              <a:rPr lang="en-US" b="1" baseline="0" dirty="0"/>
              <a:t> 13 seconds</a:t>
            </a:r>
            <a:r>
              <a:rPr lang="en-US" baseline="0" dirty="0"/>
              <a:t>.</a:t>
            </a:r>
          </a:p>
          <a:p>
            <a:pPr marL="228600" indent="-228600">
              <a:buFont typeface="+mj-lt"/>
              <a:buAutoNum type="arabicPeriod"/>
            </a:pPr>
            <a:r>
              <a:rPr lang="en-US" baseline="0" dirty="0"/>
              <a:t>Select the bottom snowflake off the left edge of the slide.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Emphasis</a:t>
            </a:r>
            <a:r>
              <a:rPr lang="en-US" baseline="0" dirty="0"/>
              <a:t> click </a:t>
            </a:r>
            <a:r>
              <a:rPr lang="en-US" b="1" baseline="0" dirty="0"/>
              <a:t>Spin</a:t>
            </a:r>
            <a:r>
              <a:rPr lang="en-US" baseline="0" dirty="0"/>
              <a:t>.</a:t>
            </a:r>
          </a:p>
          <a:p>
            <a:pPr marL="228600" indent="-228600">
              <a:buFont typeface="+mj-lt"/>
              <a:buAutoNum type="arabicPeriod"/>
            </a:pPr>
            <a:r>
              <a:rPr lang="en-US" baseline="0" dirty="0"/>
              <a:t>Also on the </a:t>
            </a:r>
            <a:r>
              <a:rPr lang="en-US" b="1" baseline="0" dirty="0"/>
              <a:t>Animations</a:t>
            </a:r>
            <a:r>
              <a:rPr lang="en-US" baseline="0" dirty="0"/>
              <a:t> tab, in the </a:t>
            </a:r>
            <a:r>
              <a:rPr lang="en-US" b="1" baseline="0" dirty="0"/>
              <a:t>Animation</a:t>
            </a:r>
            <a:r>
              <a:rPr lang="en-US" baseline="0" dirty="0"/>
              <a:t> group, click the </a:t>
            </a:r>
            <a:r>
              <a:rPr lang="en-US" b="1" baseline="0" dirty="0"/>
              <a:t>Effect Options </a:t>
            </a:r>
            <a:r>
              <a:rPr lang="en-US" baseline="0" dirty="0"/>
              <a:t>dialog box launcher. In the </a:t>
            </a:r>
            <a:r>
              <a:rPr lang="en-US" b="1" baseline="0" dirty="0"/>
              <a:t>Spin</a:t>
            </a:r>
            <a:r>
              <a:rPr lang="en-US" baseline="0" dirty="0"/>
              <a:t> dialog box, do the following:</a:t>
            </a:r>
          </a:p>
          <a:p>
            <a:pPr marL="685800" lvl="1" indent="-228600">
              <a:buFont typeface="Arial" pitchFamily="34" charset="0"/>
              <a:buChar char="•"/>
            </a:pPr>
            <a:r>
              <a:rPr lang="en-US" baseline="0" dirty="0"/>
              <a:t>On the </a:t>
            </a:r>
            <a:r>
              <a:rPr lang="en-US" b="1" baseline="0" dirty="0"/>
              <a:t>Effect</a:t>
            </a:r>
            <a:r>
              <a:rPr lang="en-US" baseline="0" dirty="0"/>
              <a:t> tab, in the </a:t>
            </a:r>
            <a:r>
              <a:rPr lang="en-US" b="1" baseline="0" dirty="0"/>
              <a:t>Amount</a:t>
            </a:r>
            <a:r>
              <a:rPr lang="en-US" baseline="0" dirty="0"/>
              <a:t> list, in the </a:t>
            </a:r>
            <a:r>
              <a:rPr lang="en-US" b="1" baseline="0" dirty="0"/>
              <a:t>Custom</a:t>
            </a:r>
            <a:r>
              <a:rPr lang="en-US" baseline="0" dirty="0"/>
              <a:t> box, enter </a:t>
            </a:r>
            <a:r>
              <a:rPr lang="en-US" b="1" baseline="0" dirty="0"/>
              <a:t>360°</a:t>
            </a:r>
            <a:r>
              <a:rPr lang="en-US" b="0" baseline="0" dirty="0"/>
              <a:t>, and then press ENTER. </a:t>
            </a:r>
            <a:endParaRPr lang="en-US" i="1" baseline="0" dirty="0"/>
          </a:p>
          <a:p>
            <a:pPr marL="685800" lvl="1" indent="-228600">
              <a:buFont typeface="Arial" pitchFamily="34" charset="0"/>
              <a:buChar char="•"/>
            </a:pPr>
            <a:r>
              <a:rPr lang="en-US" baseline="0" dirty="0"/>
              <a:t>On the </a:t>
            </a:r>
            <a:r>
              <a:rPr lang="en-US" b="1" baseline="0" dirty="0"/>
              <a:t>Effect</a:t>
            </a:r>
            <a:r>
              <a:rPr lang="en-US" baseline="0" dirty="0"/>
              <a:t> tab, also in the </a:t>
            </a:r>
            <a:r>
              <a:rPr lang="en-US" b="1" baseline="0" dirty="0"/>
              <a:t>Amount</a:t>
            </a:r>
            <a:r>
              <a:rPr lang="en-US" baseline="0" dirty="0"/>
              <a:t> list, select </a:t>
            </a:r>
            <a:r>
              <a:rPr lang="en-US" b="1" baseline="0" dirty="0"/>
              <a:t>Counterclockwise</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Delay</a:t>
            </a:r>
            <a:r>
              <a:rPr lang="en-US" baseline="0" dirty="0"/>
              <a:t> box, enter </a:t>
            </a:r>
            <a:r>
              <a:rPr lang="en-US" b="1" baseline="0" dirty="0"/>
              <a:t>8</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Speed</a:t>
            </a:r>
            <a:r>
              <a:rPr lang="en-US" baseline="0" dirty="0"/>
              <a:t> box, enter </a:t>
            </a:r>
            <a:r>
              <a:rPr lang="en-US" b="1" baseline="0" dirty="0"/>
              <a:t>13 seconds</a:t>
            </a:r>
            <a:r>
              <a:rPr lang="en-US" b="0" baseline="0" dirty="0"/>
              <a:t>.</a:t>
            </a:r>
            <a:endParaRPr lang="en-US" baseline="0" dirty="0"/>
          </a:p>
          <a:p>
            <a:pPr marL="228600" indent="-228600">
              <a:buFont typeface="+mj-lt"/>
              <a:buAutoNum type="arabicPeriod"/>
            </a:pPr>
            <a:r>
              <a:rPr lang="en-US" baseline="0" dirty="0"/>
              <a:t>Select the bottom snowflake off the left edge of the slide.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Emphasis</a:t>
            </a:r>
            <a:r>
              <a:rPr lang="en-US" baseline="0" dirty="0"/>
              <a:t> click </a:t>
            </a:r>
            <a:r>
              <a:rPr lang="en-US" b="1" baseline="0" dirty="0"/>
              <a:t>Grow/Shrink.</a:t>
            </a:r>
          </a:p>
          <a:p>
            <a:pPr marL="228600" indent="-228600">
              <a:buFont typeface="+mj-lt"/>
              <a:buAutoNum type="arabicPeriod"/>
            </a:pPr>
            <a:r>
              <a:rPr lang="en-US" baseline="0" dirty="0"/>
              <a:t>Also on the </a:t>
            </a:r>
            <a:r>
              <a:rPr lang="en-US" b="1" baseline="0" dirty="0"/>
              <a:t>Animations</a:t>
            </a:r>
            <a:r>
              <a:rPr lang="en-US" baseline="0" dirty="0"/>
              <a:t> tab, in the </a:t>
            </a:r>
            <a:r>
              <a:rPr lang="en-US" b="1" baseline="0" dirty="0"/>
              <a:t>Animation</a:t>
            </a:r>
            <a:r>
              <a:rPr lang="en-US" baseline="0" dirty="0"/>
              <a:t> group, click the </a:t>
            </a:r>
            <a:r>
              <a:rPr lang="en-US" b="1" baseline="0" dirty="0"/>
              <a:t>Effect</a:t>
            </a:r>
            <a:r>
              <a:rPr lang="en-US" baseline="0" dirty="0"/>
              <a:t> </a:t>
            </a:r>
            <a:r>
              <a:rPr lang="en-US" b="1" baseline="0" dirty="0"/>
              <a:t>Options </a:t>
            </a:r>
            <a:r>
              <a:rPr lang="en-US" b="0" baseline="0" dirty="0"/>
              <a:t>dialog box launcher</a:t>
            </a:r>
            <a:r>
              <a:rPr lang="en-US" baseline="0" dirty="0"/>
              <a:t>. In the </a:t>
            </a:r>
            <a:r>
              <a:rPr lang="en-US" b="1" baseline="0" dirty="0"/>
              <a:t>Grow/Shrink</a:t>
            </a:r>
            <a:r>
              <a:rPr lang="en-US" baseline="0" dirty="0"/>
              <a:t> dialog box, do the following:</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in the </a:t>
            </a:r>
            <a:r>
              <a:rPr lang="en-US" b="1" baseline="0" dirty="0"/>
              <a:t>Size</a:t>
            </a:r>
            <a:r>
              <a:rPr lang="en-US" baseline="0" dirty="0"/>
              <a:t> list, in the </a:t>
            </a:r>
            <a:r>
              <a:rPr lang="en-US" b="1" baseline="0" dirty="0"/>
              <a:t>Custom</a:t>
            </a:r>
            <a:r>
              <a:rPr lang="en-US" baseline="0" dirty="0"/>
              <a:t> box, enter </a:t>
            </a:r>
            <a:r>
              <a:rPr lang="en-US" b="1" baseline="0" dirty="0"/>
              <a:t>40%</a:t>
            </a:r>
            <a:r>
              <a:rPr lang="en-US" b="0" baseline="0" dirty="0"/>
              <a:t>,</a:t>
            </a:r>
            <a:r>
              <a:rPr lang="en-US" b="1" baseline="0" dirty="0"/>
              <a:t> </a:t>
            </a:r>
            <a:r>
              <a:rPr lang="en-US" baseline="0" dirty="0"/>
              <a:t>and then press ENTER.</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select </a:t>
            </a:r>
            <a:r>
              <a:rPr lang="en-US" b="1" baseline="0" dirty="0"/>
              <a:t>Smooth</a:t>
            </a:r>
            <a:r>
              <a:rPr lang="en-US" baseline="0" dirty="0"/>
              <a:t> </a:t>
            </a:r>
            <a:r>
              <a:rPr lang="en-US" b="1" baseline="0" dirty="0"/>
              <a:t>Start</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select </a:t>
            </a:r>
            <a:r>
              <a:rPr lang="en-US" b="1" baseline="0" dirty="0"/>
              <a:t>Smooth</a:t>
            </a:r>
            <a:r>
              <a:rPr lang="en-US" baseline="0" dirty="0"/>
              <a:t> </a:t>
            </a:r>
            <a:r>
              <a:rPr lang="en-US" b="1" baseline="0" dirty="0"/>
              <a:t>End</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under </a:t>
            </a:r>
            <a:r>
              <a:rPr lang="en-US" b="1" baseline="0" dirty="0"/>
              <a:t>Settings</a:t>
            </a:r>
            <a:r>
              <a:rPr lang="en-US" baseline="0" dirty="0"/>
              <a:t>, select </a:t>
            </a:r>
            <a:r>
              <a:rPr lang="en-US" b="1" baseline="0" dirty="0"/>
              <a:t>Auto-reverse</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Delay</a:t>
            </a:r>
            <a:r>
              <a:rPr lang="en-US" baseline="0" dirty="0"/>
              <a:t> box, enter </a:t>
            </a:r>
            <a:r>
              <a:rPr lang="en-US" b="1" baseline="0" dirty="0"/>
              <a:t>8</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Speed</a:t>
            </a:r>
            <a:r>
              <a:rPr lang="en-US" baseline="0" dirty="0"/>
              <a:t> box, enter </a:t>
            </a:r>
            <a:r>
              <a:rPr lang="en-US" b="1" baseline="0" dirty="0"/>
              <a:t>6.5 seconds</a:t>
            </a:r>
            <a:r>
              <a:rPr lang="en-US" baseline="0" dirty="0"/>
              <a:t>.</a:t>
            </a:r>
          </a:p>
          <a:p>
            <a:pPr marL="228600" indent="-228600">
              <a:buFont typeface="+mj-lt"/>
              <a:buAutoNum type="arabicPeriod"/>
            </a:pPr>
            <a:endParaRPr lang="en-US" baseline="0" dirty="0"/>
          </a:p>
          <a:p>
            <a:pPr marL="228600" indent="-228600">
              <a:buFont typeface="+mj-lt"/>
              <a:buAutoNum type="arabicPeriod"/>
            </a:pPr>
            <a:endParaRPr lang="en-US" baseline="0" dirty="0"/>
          </a:p>
          <a:p>
            <a:pPr marL="228600" indent="-228600">
              <a:buFont typeface="+mj-lt"/>
              <a:buNone/>
            </a:pPr>
            <a:r>
              <a:rPr lang="en-US" baseline="0" dirty="0"/>
              <a:t>To reproduce the picture animation effects, do the following:</a:t>
            </a:r>
          </a:p>
          <a:p>
            <a:pPr marL="228600" indent="-228600">
              <a:buFont typeface="+mj-lt"/>
              <a:buAutoNum type="arabicPeriod"/>
            </a:pPr>
            <a:r>
              <a:rPr lang="en-US" baseline="0" dirty="0"/>
              <a:t>On the slide, select the large picture.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Motion Paths </a:t>
            </a:r>
            <a:r>
              <a:rPr lang="en-US" baseline="0" dirty="0"/>
              <a:t>click </a:t>
            </a:r>
            <a:r>
              <a:rPr lang="en-US" b="1" baseline="0" dirty="0"/>
              <a:t>Lines</a:t>
            </a:r>
            <a:r>
              <a:rPr lang="en-US" baseline="0" dirty="0"/>
              <a:t>.</a:t>
            </a:r>
          </a:p>
          <a:p>
            <a:pPr marL="228600" indent="-228600">
              <a:buFont typeface="+mj-lt"/>
              <a:buAutoNum type="arabicPeriod"/>
            </a:pPr>
            <a:r>
              <a:rPr lang="en-US" baseline="0" dirty="0"/>
              <a:t>Also on the </a:t>
            </a:r>
            <a:r>
              <a:rPr lang="en-US" b="1" baseline="0" dirty="0"/>
              <a:t>Animations</a:t>
            </a:r>
            <a:r>
              <a:rPr lang="en-US" baseline="0" dirty="0"/>
              <a:t> tab, in the </a:t>
            </a:r>
            <a:r>
              <a:rPr lang="en-US" b="1" baseline="0" dirty="0"/>
              <a:t>Animation</a:t>
            </a:r>
            <a:r>
              <a:rPr lang="en-US" baseline="0" dirty="0"/>
              <a:t> group, click </a:t>
            </a:r>
            <a:r>
              <a:rPr lang="en-US" b="1" baseline="0" dirty="0"/>
              <a:t>Effect Options </a:t>
            </a:r>
            <a:r>
              <a:rPr lang="en-US" baseline="0" dirty="0"/>
              <a:t>, and then click </a:t>
            </a:r>
            <a:r>
              <a:rPr lang="en-US" b="1" baseline="0" dirty="0"/>
              <a:t>Left</a:t>
            </a:r>
            <a:r>
              <a:rPr lang="en-US" baseline="0" dirty="0"/>
              <a:t>.</a:t>
            </a:r>
          </a:p>
          <a:p>
            <a:pPr marL="228600" indent="-228600">
              <a:buFont typeface="+mj-lt"/>
              <a:buAutoNum type="arabicPeriod"/>
            </a:pPr>
            <a:r>
              <a:rPr lang="en-US" baseline="0" dirty="0"/>
              <a:t>On the slide, select the </a:t>
            </a:r>
            <a:r>
              <a:rPr lang="en-US" b="0" baseline="0" dirty="0"/>
              <a:t>left</a:t>
            </a:r>
            <a:r>
              <a:rPr lang="en-US" baseline="0" dirty="0"/>
              <a:t> motion path effect for the large picture. Point to the endpoint (red arrow) of the selected motion path until the cursor becomes a two-headed arrow. Press and hold SHIFT, and then drag the endpoint all the way to the left edge of the slide. (Note: Be sure that you only extend the motion path by dragging the endpoint, and do not drag the entire motion path up, down, left, or right. You may need to zoom in on the slide in order to drag the path more accurately. On the </a:t>
            </a:r>
            <a:r>
              <a:rPr lang="en-US" b="1" baseline="0" dirty="0"/>
              <a:t>View</a:t>
            </a:r>
            <a:r>
              <a:rPr lang="en-US" baseline="0" dirty="0"/>
              <a:t> tab, in the </a:t>
            </a:r>
            <a:r>
              <a:rPr lang="en-US" b="1" baseline="0" dirty="0"/>
              <a:t>Zoom</a:t>
            </a:r>
            <a:r>
              <a:rPr lang="en-US" baseline="0" dirty="0"/>
              <a:t> group, click </a:t>
            </a:r>
            <a:r>
              <a:rPr lang="en-US" b="1" baseline="0" dirty="0"/>
              <a:t>Zoom</a:t>
            </a:r>
            <a:r>
              <a:rPr lang="en-US" baseline="0" dirty="0"/>
              <a:t>. In the </a:t>
            </a:r>
            <a:r>
              <a:rPr lang="en-US" b="1" baseline="0" dirty="0"/>
              <a:t>Zoom</a:t>
            </a:r>
            <a:r>
              <a:rPr lang="en-US" baseline="0" dirty="0"/>
              <a:t> dialog box, select </a:t>
            </a:r>
            <a:r>
              <a:rPr lang="en-US" b="1" baseline="0" dirty="0"/>
              <a:t>100%</a:t>
            </a:r>
            <a:r>
              <a:rPr lang="en-US" baseline="0" dirty="0"/>
              <a:t> or higher.)</a:t>
            </a:r>
            <a:endParaRPr lang="en-US" i="1" baseline="0" dirty="0"/>
          </a:p>
          <a:p>
            <a:pPr marL="228600" indent="-228600">
              <a:buFont typeface="+mj-lt"/>
              <a:buAutoNum type="arabicPeriod"/>
            </a:pPr>
            <a:r>
              <a:rPr lang="en-US" baseline="0" dirty="0"/>
              <a:t>On the </a:t>
            </a:r>
            <a:r>
              <a:rPr lang="en-US" b="1" baseline="0" dirty="0"/>
              <a:t>Animations</a:t>
            </a:r>
            <a:r>
              <a:rPr lang="en-US" baseline="0" dirty="0"/>
              <a:t> tab, in the </a:t>
            </a:r>
            <a:r>
              <a:rPr lang="en-US" b="1" baseline="0" dirty="0"/>
              <a:t>Timing</a:t>
            </a:r>
            <a:r>
              <a:rPr lang="en-US" baseline="0" dirty="0"/>
              <a:t> group, do the following:</a:t>
            </a:r>
          </a:p>
          <a:p>
            <a:pPr marL="685800" lvl="1" indent="-228600">
              <a:buFont typeface="Arial" pitchFamily="34" charset="0"/>
              <a:buChar char="•"/>
            </a:pPr>
            <a:r>
              <a:rPr lang="en-US" baseline="0" dirty="0"/>
              <a:t>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In the </a:t>
            </a:r>
            <a:r>
              <a:rPr lang="en-US" b="1" baseline="0" dirty="0"/>
              <a:t>Delay</a:t>
            </a:r>
            <a:r>
              <a:rPr lang="en-US" baseline="0" dirty="0"/>
              <a:t> box, enter </a:t>
            </a:r>
            <a:r>
              <a:rPr lang="en-US" b="1" baseline="0" dirty="0"/>
              <a:t>17</a:t>
            </a:r>
            <a:r>
              <a:rPr lang="en-US" baseline="0" dirty="0"/>
              <a:t>.</a:t>
            </a:r>
          </a:p>
          <a:p>
            <a:pPr marL="685800" lvl="1" indent="-228600">
              <a:buFont typeface="Arial" pitchFamily="34" charset="0"/>
              <a:buChar char="•"/>
            </a:pPr>
            <a:r>
              <a:rPr lang="en-US" baseline="0" dirty="0"/>
              <a:t>In the </a:t>
            </a:r>
            <a:r>
              <a:rPr lang="en-US" b="1" baseline="0" dirty="0"/>
              <a:t>Duration </a:t>
            </a:r>
            <a:r>
              <a:rPr lang="en-US" baseline="0" dirty="0"/>
              <a:t>box, enter </a:t>
            </a:r>
            <a:r>
              <a:rPr lang="en-US" b="1" baseline="0" dirty="0"/>
              <a:t>3 seconds</a:t>
            </a:r>
            <a:r>
              <a:rPr lang="en-US" baseline="0" dirty="0"/>
              <a:t>.</a:t>
            </a:r>
          </a:p>
          <a:p>
            <a:pPr marL="228600" indent="-228600">
              <a:buFont typeface="+mj-lt"/>
              <a:buAutoNum type="arabicPeriod"/>
            </a:pPr>
            <a:endParaRPr lang="en-US" b="1" baseline="0" dirty="0"/>
          </a:p>
          <a:p>
            <a:pPr marL="228600" indent="-228600">
              <a:buFont typeface="+mj-lt"/>
              <a:buAutoNum type="arabicPeriod"/>
            </a:pPr>
            <a:endParaRPr lang="en-US" b="1" baseline="0" dirty="0"/>
          </a:p>
          <a:p>
            <a:pPr marL="228600" indent="-228600">
              <a:buFont typeface="+mj-lt"/>
              <a:buNone/>
            </a:pPr>
            <a:r>
              <a:rPr lang="en-US" b="0" baseline="0" dirty="0"/>
              <a:t>To reproduce the animation effects for the first snowflake from the top, do the following:</a:t>
            </a:r>
          </a:p>
          <a:p>
            <a:pPr marL="228600" indent="-228600">
              <a:buFont typeface="+mj-lt"/>
              <a:buAutoNum type="arabicPeriod"/>
            </a:pPr>
            <a:r>
              <a:rPr lang="en-US" baseline="0" dirty="0"/>
              <a:t>On the slide, select the snowflake immediately to the left of the text box.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a:t>
            </a:r>
            <a:r>
              <a:rPr lang="en-US" baseline="0" dirty="0"/>
              <a:t> </a:t>
            </a:r>
            <a:r>
              <a:rPr lang="en-US" b="1" baseline="0" dirty="0"/>
              <a:t>Animation</a:t>
            </a:r>
            <a:r>
              <a:rPr lang="en-US" baseline="0" dirty="0"/>
              <a:t>, and then under </a:t>
            </a:r>
            <a:r>
              <a:rPr lang="en-US" b="1" baseline="0" dirty="0"/>
              <a:t>Entrance </a:t>
            </a:r>
            <a:r>
              <a:rPr lang="en-US" baseline="0" dirty="0"/>
              <a:t>click </a:t>
            </a:r>
            <a:r>
              <a:rPr lang="en-US" b="1" baseline="0" dirty="0"/>
              <a:t>Zoom</a:t>
            </a:r>
            <a:r>
              <a:rPr lang="en-US" baseline="0" dirty="0"/>
              <a:t>.</a:t>
            </a:r>
          </a:p>
          <a:p>
            <a:pPr marL="228600" indent="-228600">
              <a:buFont typeface="+mj-lt"/>
              <a:buAutoNum type="arabicPeriod"/>
            </a:pPr>
            <a:r>
              <a:rPr lang="en-US" baseline="0" dirty="0"/>
              <a:t>Also on the </a:t>
            </a:r>
            <a:r>
              <a:rPr lang="en-US" b="1" baseline="0" dirty="0"/>
              <a:t>Animations</a:t>
            </a:r>
            <a:r>
              <a:rPr lang="en-US" baseline="0" dirty="0"/>
              <a:t> tab, in the </a:t>
            </a:r>
            <a:r>
              <a:rPr lang="en-US" b="1" baseline="0" dirty="0"/>
              <a:t>Timing</a:t>
            </a:r>
            <a:r>
              <a:rPr lang="en-US" baseline="0" dirty="0"/>
              <a:t> group, do the following:</a:t>
            </a:r>
          </a:p>
          <a:p>
            <a:pPr marL="685800" lvl="1" indent="-228600">
              <a:buFont typeface="Arial" pitchFamily="34" charset="0"/>
              <a:buChar char="•"/>
            </a:pPr>
            <a:r>
              <a:rPr lang="en-US" baseline="0" dirty="0"/>
              <a:t>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In the </a:t>
            </a:r>
            <a:r>
              <a:rPr lang="en-US" b="1" baseline="0" dirty="0"/>
              <a:t>Delay</a:t>
            </a:r>
            <a:r>
              <a:rPr lang="en-US" baseline="0" dirty="0"/>
              <a:t> box, enter </a:t>
            </a:r>
            <a:r>
              <a:rPr lang="en-US" b="1" baseline="0" dirty="0"/>
              <a:t>16</a:t>
            </a:r>
            <a:r>
              <a:rPr lang="en-US" baseline="0" dirty="0"/>
              <a:t>.</a:t>
            </a:r>
          </a:p>
          <a:p>
            <a:pPr marL="685800" lvl="1" indent="-228600">
              <a:buFont typeface="Arial" pitchFamily="34" charset="0"/>
              <a:buChar char="•"/>
            </a:pPr>
            <a:r>
              <a:rPr lang="en-US" baseline="0" dirty="0"/>
              <a:t>In the </a:t>
            </a:r>
            <a:r>
              <a:rPr lang="en-US" b="1" baseline="0" dirty="0"/>
              <a:t>Duration </a:t>
            </a:r>
            <a:r>
              <a:rPr lang="en-US" baseline="0" dirty="0"/>
              <a:t>box, enter </a:t>
            </a:r>
            <a:r>
              <a:rPr lang="en-US" b="1" baseline="0" dirty="0"/>
              <a:t>1 second</a:t>
            </a:r>
            <a:r>
              <a:rPr lang="en-US" baseline="0" dirty="0"/>
              <a:t>.</a:t>
            </a:r>
          </a:p>
          <a:p>
            <a:pPr marL="228600" indent="-228600">
              <a:buFont typeface="+mj-lt"/>
              <a:buAutoNum type="arabicPeriod"/>
            </a:pPr>
            <a:r>
              <a:rPr lang="en-US" baseline="0" dirty="0"/>
              <a:t>On the slide, select the snowflake immediately to the left of the text box. On the </a:t>
            </a:r>
            <a:r>
              <a:rPr lang="en-US" b="1" baseline="0" dirty="0"/>
              <a:t>Animations</a:t>
            </a:r>
            <a:r>
              <a:rPr lang="en-US" baseline="0" dirty="0"/>
              <a:t> tab, in the </a:t>
            </a:r>
            <a:r>
              <a:rPr lang="en-US" b="1" baseline="0" dirty="0"/>
              <a:t>Advanced</a:t>
            </a:r>
            <a:r>
              <a:rPr lang="en-US" baseline="0" dirty="0"/>
              <a:t> </a:t>
            </a:r>
            <a:r>
              <a:rPr lang="en-US" b="1" baseline="0" dirty="0"/>
              <a:t>Animation</a:t>
            </a:r>
            <a:r>
              <a:rPr lang="en-US" baseline="0" dirty="0"/>
              <a:t> group, click </a:t>
            </a:r>
            <a:r>
              <a:rPr lang="en-US" b="1" baseline="0" dirty="0"/>
              <a:t>Add Animation</a:t>
            </a:r>
            <a:r>
              <a:rPr lang="en-US" baseline="0" dirty="0"/>
              <a:t>, and then under </a:t>
            </a:r>
            <a:r>
              <a:rPr lang="en-US" b="1" baseline="0" dirty="0"/>
              <a:t>Motion Paths </a:t>
            </a:r>
            <a:r>
              <a:rPr lang="en-US" baseline="0" dirty="0"/>
              <a:t>click </a:t>
            </a:r>
            <a:r>
              <a:rPr lang="en-US" b="1" baseline="0" dirty="0"/>
              <a:t>Arcs</a:t>
            </a:r>
            <a:r>
              <a:rPr lang="en-US" baseline="0" dirty="0"/>
              <a:t>. </a:t>
            </a:r>
          </a:p>
          <a:p>
            <a:pPr marL="228600" indent="-228600">
              <a:buFont typeface="+mj-lt"/>
              <a:buAutoNum type="arabicPeriod"/>
            </a:pPr>
            <a:r>
              <a:rPr lang="en-US" baseline="0" dirty="0"/>
              <a:t>To draw the curved motion path, do the following on the slide:</a:t>
            </a:r>
            <a:endParaRPr lang="en-US" i="1" baseline="0" dirty="0"/>
          </a:p>
          <a:p>
            <a:pPr marL="685800" lvl="1" indent="-228600">
              <a:buFont typeface="+mj-lt"/>
              <a:buAutoNum type="arabicPeriod"/>
            </a:pPr>
            <a:r>
              <a:rPr lang="en-US" baseline="0" dirty="0"/>
              <a:t>On the slide, right-click the shape and select </a:t>
            </a:r>
            <a:r>
              <a:rPr lang="en-US" b="1" baseline="0" dirty="0"/>
              <a:t>Edit</a:t>
            </a:r>
            <a:r>
              <a:rPr lang="en-US" baseline="0" dirty="0"/>
              <a:t> </a:t>
            </a:r>
            <a:r>
              <a:rPr lang="en-US" b="1" baseline="0" dirty="0"/>
              <a:t>Points</a:t>
            </a:r>
            <a:r>
              <a:rPr lang="en-US" baseline="0" dirty="0"/>
              <a:t>.</a:t>
            </a:r>
          </a:p>
          <a:p>
            <a:pPr marL="685800" lvl="1" indent="-228600">
              <a:buFont typeface="+mj-lt"/>
              <a:buAutoNum type="arabicPeriod"/>
            </a:pPr>
            <a:r>
              <a:rPr lang="en-US" baseline="0" dirty="0"/>
              <a:t>Right-click the motion path near the red endpoint, and select </a:t>
            </a:r>
            <a:r>
              <a:rPr lang="en-US" b="1" baseline="0" dirty="0"/>
              <a:t>Add</a:t>
            </a:r>
            <a:r>
              <a:rPr lang="en-US" baseline="0" dirty="0"/>
              <a:t> </a:t>
            </a:r>
            <a:r>
              <a:rPr lang="en-US" b="1" baseline="0" dirty="0"/>
              <a:t>Point</a:t>
            </a:r>
            <a:r>
              <a:rPr lang="en-US" b="0" baseline="0" dirty="0"/>
              <a:t>.</a:t>
            </a:r>
            <a:endParaRPr lang="en-US" baseline="0"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Right-click the motion path near the green start point, and select </a:t>
            </a:r>
            <a:r>
              <a:rPr lang="en-US" b="1" baseline="0" dirty="0"/>
              <a:t>Add</a:t>
            </a:r>
            <a:r>
              <a:rPr lang="en-US" baseline="0" dirty="0"/>
              <a:t> </a:t>
            </a:r>
            <a:r>
              <a:rPr lang="en-US" b="1" baseline="0" dirty="0"/>
              <a:t>Point</a:t>
            </a:r>
            <a:r>
              <a:rPr lang="en-US" b="0" baseline="0" dirty="0"/>
              <a:t>.</a:t>
            </a:r>
            <a:endParaRPr lang="en-US" baseline="0" dirty="0"/>
          </a:p>
          <a:p>
            <a:pPr marL="685800" lvl="1" indent="-228600">
              <a:buFont typeface="+mj-lt"/>
              <a:buAutoNum type="arabicPeriod"/>
            </a:pPr>
            <a:r>
              <a:rPr lang="en-US" b="0" baseline="0" dirty="0"/>
              <a:t>Drag</a:t>
            </a:r>
            <a:r>
              <a:rPr lang="en-US" baseline="0" dirty="0"/>
              <a:t> the first point off the left edge of the slide, 2” below the horizontal drawing guide.</a:t>
            </a:r>
          </a:p>
          <a:p>
            <a:pPr marL="685800" lvl="1" indent="-228600">
              <a:buFont typeface="+mj-lt"/>
              <a:buAutoNum type="arabicPeriod"/>
            </a:pPr>
            <a:r>
              <a:rPr lang="en-US" baseline="0" dirty="0"/>
              <a:t>Drag the second point 3” to the left of the 0.00 vertical drawing guide and 3” below the horizontal drawing guide.</a:t>
            </a:r>
          </a:p>
          <a:p>
            <a:pPr marL="685800" lvl="1" indent="-228600">
              <a:buFont typeface="+mj-lt"/>
              <a:buAutoNum type="arabicPeriod"/>
            </a:pPr>
            <a:r>
              <a:rPr lang="en-US" baseline="0" dirty="0"/>
              <a:t>Drag the third point 1” to the left of the 0.00 vertical drawing guide and 2.75” below the horizontal drawing guide.</a:t>
            </a:r>
          </a:p>
          <a:p>
            <a:pPr marL="685800" lvl="1" indent="-228600">
              <a:buFont typeface="+mj-lt"/>
              <a:buAutoNum type="arabicPeriod"/>
            </a:pPr>
            <a:r>
              <a:rPr lang="en-US" baseline="0" dirty="0"/>
              <a:t>Drag the fourth point 2.75” to the right of the 0.00 vertical drawing guide and 1” below the horizontal drawing guide.</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a:t>Drag the fifth point 2.25” to the right of the 0.00 vertical drawing guide and 0.5” above the horizontal drawing guide.</a:t>
            </a:r>
          </a:p>
          <a:p>
            <a:pPr marL="685800" lvl="1" indent="-228600">
              <a:buFont typeface="+mj-lt"/>
              <a:buAutoNum type="arabicPeriod"/>
            </a:pPr>
            <a:r>
              <a:rPr lang="en-US" baseline="0" dirty="0"/>
              <a:t>Drag the sixth point on the 0.00 vertical drawing guide and 2” above the horizontal drawing guide.</a:t>
            </a:r>
          </a:p>
          <a:p>
            <a:pPr marL="685800" lvl="1" indent="-228600">
              <a:buFont typeface="+mj-lt"/>
              <a:buAutoNum type="arabicPeriod"/>
            </a:pPr>
            <a:r>
              <a:rPr lang="en-US" baseline="0" dirty="0"/>
              <a:t>Drag the seventh and final point on the snowflake.</a:t>
            </a:r>
          </a:p>
          <a:p>
            <a:pPr marL="228600" indent="-228600">
              <a:buFont typeface="+mj-lt"/>
              <a:buAutoNum type="arabicPeriod"/>
            </a:pPr>
            <a:r>
              <a:rPr lang="en-US" baseline="0" dirty="0"/>
              <a:t>On the </a:t>
            </a:r>
            <a:r>
              <a:rPr lang="en-US" b="1" baseline="0" dirty="0"/>
              <a:t>Animations</a:t>
            </a:r>
            <a:r>
              <a:rPr lang="en-US" baseline="0" dirty="0"/>
              <a:t> tab, in the </a:t>
            </a:r>
            <a:r>
              <a:rPr lang="en-US" b="1" baseline="0" dirty="0"/>
              <a:t>Timing</a:t>
            </a:r>
            <a:r>
              <a:rPr lang="en-US" baseline="0" dirty="0"/>
              <a:t> group, do the following: </a:t>
            </a:r>
          </a:p>
          <a:p>
            <a:pPr marL="685800" lvl="1" indent="-228600">
              <a:buFont typeface="Arial" pitchFamily="34" charset="0"/>
              <a:buChar char="•"/>
            </a:pPr>
            <a:r>
              <a:rPr lang="en-US" baseline="0" dirty="0"/>
              <a:t>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In the </a:t>
            </a:r>
            <a:r>
              <a:rPr lang="en-US" b="1" baseline="0" dirty="0"/>
              <a:t>Delay</a:t>
            </a:r>
            <a:r>
              <a:rPr lang="en-US" baseline="0" dirty="0"/>
              <a:t> box, enter </a:t>
            </a:r>
            <a:r>
              <a:rPr lang="en-US" b="1" baseline="0" dirty="0"/>
              <a:t>16</a:t>
            </a:r>
            <a:r>
              <a:rPr lang="en-US" baseline="0" dirty="0"/>
              <a:t>.</a:t>
            </a:r>
          </a:p>
          <a:p>
            <a:pPr marL="685800" lvl="1" indent="-228600">
              <a:buFont typeface="Arial" pitchFamily="34" charset="0"/>
              <a:buChar char="•"/>
            </a:pPr>
            <a:r>
              <a:rPr lang="en-US" baseline="0" dirty="0"/>
              <a:t>In the </a:t>
            </a:r>
            <a:r>
              <a:rPr lang="en-US" b="1" baseline="0" dirty="0"/>
              <a:t>Duration </a:t>
            </a:r>
            <a:r>
              <a:rPr lang="en-US" baseline="0" dirty="0"/>
              <a:t>box, enter </a:t>
            </a:r>
            <a:r>
              <a:rPr lang="en-US" b="1" baseline="0" dirty="0"/>
              <a:t>5</a:t>
            </a:r>
            <a:r>
              <a:rPr lang="en-US" baseline="0" dirty="0"/>
              <a:t> </a:t>
            </a:r>
            <a:r>
              <a:rPr lang="en-US" b="1" baseline="0" dirty="0"/>
              <a:t>seconds</a:t>
            </a:r>
            <a:r>
              <a:rPr lang="en-US" b="0" baseline="0" dirty="0"/>
              <a:t>.</a:t>
            </a:r>
          </a:p>
          <a:p>
            <a:pPr marL="228600" marR="0" lvl="1" indent="-228600" algn="l" defTabSz="914400" rtl="0" eaLnBrk="1" fontAlgn="auto" latinLnBrk="0" hangingPunct="1">
              <a:lnSpc>
                <a:spcPct val="100000"/>
              </a:lnSpc>
              <a:spcBef>
                <a:spcPts val="0"/>
              </a:spcBef>
              <a:spcAft>
                <a:spcPts val="0"/>
              </a:spcAft>
              <a:buClrTx/>
              <a:buSzTx/>
              <a:buFont typeface="+mj-lt"/>
              <a:buAutoNum type="arabicPeriod" startAt="6"/>
              <a:tabLst/>
              <a:defRPr/>
            </a:pPr>
            <a:r>
              <a:rPr lang="en-US" sz="1200" baseline="0" dirty="0"/>
              <a:t>Right-click the slide background area, and then click </a:t>
            </a:r>
            <a:r>
              <a:rPr lang="en-US" sz="1200" b="1" baseline="0" dirty="0"/>
              <a:t>Grid and Guides</a:t>
            </a:r>
            <a:r>
              <a:rPr lang="en-US" sz="1200" baseline="0" dirty="0"/>
              <a:t>. In the </a:t>
            </a:r>
            <a:r>
              <a:rPr lang="en-US" sz="1200" b="1" baseline="0" dirty="0"/>
              <a:t>Grid and Guides </a:t>
            </a:r>
            <a:r>
              <a:rPr lang="en-US" sz="1200" baseline="0" dirty="0"/>
              <a:t>dialog box, under </a:t>
            </a:r>
            <a:r>
              <a:rPr lang="en-US" sz="1200" b="1" baseline="0" dirty="0"/>
              <a:t>Guide settings</a:t>
            </a:r>
            <a:r>
              <a:rPr lang="en-US" sz="1200" baseline="0" dirty="0"/>
              <a:t>, clear </a:t>
            </a:r>
            <a:r>
              <a:rPr lang="en-US" sz="1200" b="1" baseline="0" dirty="0"/>
              <a:t>Display drawing guides on screen</a:t>
            </a:r>
            <a:r>
              <a:rPr lang="en-US" sz="1200" baseline="0" dirty="0"/>
              <a:t>, and then click </a:t>
            </a:r>
            <a:r>
              <a:rPr lang="en-US" sz="1200" b="1" baseline="0" dirty="0"/>
              <a:t>OK</a:t>
            </a:r>
            <a:r>
              <a:rPr lang="en-US" sz="1200" baseline="0" dirty="0"/>
              <a:t>. </a:t>
            </a:r>
            <a:endParaRPr lang="en-US" sz="1200" b="1" kern="1200" dirty="0">
              <a:solidFill>
                <a:schemeClr val="tx1"/>
              </a:solidFill>
              <a:latin typeface="+mn-lt"/>
              <a:ea typeface="+mn-ea"/>
              <a:cs typeface="+mn-cs"/>
            </a:endParaRPr>
          </a:p>
          <a:p>
            <a:pPr marL="685800" lvl="1" indent="-228600">
              <a:buFont typeface="+mj-lt"/>
              <a:buAutoNum type="arabicPeriod" startAt="6"/>
            </a:pPr>
            <a:endParaRPr lang="en-US" baseline="0" dirty="0"/>
          </a:p>
          <a:p>
            <a:pPr marL="228600" indent="-228600">
              <a:buFont typeface="+mj-lt"/>
              <a:buAutoNum type="arabicPeriod"/>
            </a:pPr>
            <a:endParaRPr lang="en-US" baseline="0" dirty="0"/>
          </a:p>
          <a:p>
            <a:pPr marL="228600" indent="-228600">
              <a:buFont typeface="+mj-lt"/>
              <a:buNone/>
            </a:pPr>
            <a:r>
              <a:rPr lang="en-US" baseline="0" dirty="0"/>
              <a:t>To reproduce the animation effects for the quotation text box, do the following:</a:t>
            </a:r>
          </a:p>
          <a:p>
            <a:pPr marL="228600" indent="-228600">
              <a:buFont typeface="+mj-lt"/>
              <a:buAutoNum type="arabicPeriod"/>
            </a:pPr>
            <a:r>
              <a:rPr lang="en-US" baseline="0" dirty="0"/>
              <a:t>On the slide, select the quotation text box.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Entrance</a:t>
            </a:r>
            <a:r>
              <a:rPr lang="en-US" baseline="0" dirty="0"/>
              <a:t> click </a:t>
            </a:r>
            <a:r>
              <a:rPr lang="en-US" b="1" baseline="0" dirty="0"/>
              <a:t>Fade</a:t>
            </a:r>
            <a:r>
              <a:rPr lang="en-US" baseline="0" dirty="0"/>
              <a:t>.</a:t>
            </a:r>
          </a:p>
          <a:p>
            <a:pPr marL="228600" indent="-228600">
              <a:buFont typeface="+mj-lt"/>
              <a:buAutoNum type="arabicPeriod"/>
            </a:pPr>
            <a:r>
              <a:rPr lang="en-US" baseline="0" dirty="0"/>
              <a:t>Also on the </a:t>
            </a:r>
            <a:r>
              <a:rPr lang="en-US" b="1" baseline="0" dirty="0"/>
              <a:t>Animations</a:t>
            </a:r>
            <a:r>
              <a:rPr lang="en-US" baseline="0" dirty="0"/>
              <a:t> tab, in the </a:t>
            </a:r>
            <a:r>
              <a:rPr lang="en-US" b="1" baseline="0" dirty="0"/>
              <a:t>Animation</a:t>
            </a:r>
            <a:r>
              <a:rPr lang="en-US" baseline="0" dirty="0"/>
              <a:t> group, click the </a:t>
            </a:r>
            <a:r>
              <a:rPr lang="en-US" b="1" baseline="0" dirty="0"/>
              <a:t>Effect</a:t>
            </a:r>
            <a:r>
              <a:rPr lang="en-US" baseline="0" dirty="0"/>
              <a:t> </a:t>
            </a:r>
            <a:r>
              <a:rPr lang="en-US" b="1" baseline="0" dirty="0"/>
              <a:t>Options </a:t>
            </a:r>
            <a:r>
              <a:rPr lang="en-US" b="0" baseline="0" dirty="0"/>
              <a:t>dialog box launcher</a:t>
            </a:r>
            <a:r>
              <a:rPr lang="en-US" baseline="0" dirty="0"/>
              <a:t>. In the </a:t>
            </a:r>
            <a:r>
              <a:rPr lang="en-US" b="1" baseline="0" dirty="0"/>
              <a:t>Fade</a:t>
            </a:r>
            <a:r>
              <a:rPr lang="en-US" baseline="0" dirty="0"/>
              <a:t> dialog box, do the following:</a:t>
            </a:r>
          </a:p>
          <a:p>
            <a:pPr marL="685800" lvl="1" indent="-228600">
              <a:buFont typeface="Arial" pitchFamily="34" charset="0"/>
              <a:buChar char="•"/>
            </a:pPr>
            <a:r>
              <a:rPr lang="en-US" baseline="0" dirty="0"/>
              <a:t>On the </a:t>
            </a:r>
            <a:r>
              <a:rPr lang="en-US" b="1" baseline="0" dirty="0"/>
              <a:t>Effect</a:t>
            </a:r>
            <a:r>
              <a:rPr lang="en-US" baseline="0" dirty="0"/>
              <a:t> tab, in the </a:t>
            </a:r>
            <a:r>
              <a:rPr lang="en-US" b="1" baseline="0" dirty="0"/>
              <a:t>Animate</a:t>
            </a:r>
            <a:r>
              <a:rPr lang="en-US" baseline="0" dirty="0"/>
              <a:t> </a:t>
            </a:r>
            <a:r>
              <a:rPr lang="en-US" b="1" baseline="0" dirty="0"/>
              <a:t>text</a:t>
            </a:r>
            <a:r>
              <a:rPr lang="en-US" baseline="0" dirty="0"/>
              <a:t> list, select </a:t>
            </a:r>
            <a:r>
              <a:rPr lang="en-US" b="1" baseline="0" dirty="0"/>
              <a:t>By</a:t>
            </a:r>
            <a:r>
              <a:rPr lang="en-US" baseline="0" dirty="0"/>
              <a:t> </a:t>
            </a:r>
            <a:r>
              <a:rPr lang="en-US" b="1" baseline="0" dirty="0"/>
              <a:t>letter</a:t>
            </a:r>
            <a:r>
              <a:rPr lang="en-US" baseline="0" dirty="0"/>
              <a:t>.</a:t>
            </a:r>
          </a:p>
          <a:p>
            <a:pPr marL="685800" lvl="1" indent="-228600">
              <a:buFont typeface="Arial" pitchFamily="34" charset="0"/>
              <a:buChar char="•"/>
            </a:pPr>
            <a:r>
              <a:rPr lang="en-US" baseline="0" dirty="0"/>
              <a:t>On the </a:t>
            </a:r>
            <a:r>
              <a:rPr lang="en-US" b="1" baseline="0" dirty="0"/>
              <a:t>Effect</a:t>
            </a:r>
            <a:r>
              <a:rPr lang="en-US" baseline="0" dirty="0"/>
              <a:t> tab, in the </a:t>
            </a:r>
            <a:r>
              <a:rPr lang="en-US" b="1" baseline="0" dirty="0"/>
              <a:t>% delay between letters </a:t>
            </a:r>
            <a:r>
              <a:rPr lang="en-US" baseline="0" dirty="0"/>
              <a:t>box, enter </a:t>
            </a:r>
            <a:r>
              <a:rPr lang="en-US" b="1" baseline="0" dirty="0"/>
              <a:t>4</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Delay</a:t>
            </a:r>
            <a:r>
              <a:rPr lang="en-US" baseline="0" dirty="0"/>
              <a:t> box, enter </a:t>
            </a:r>
            <a:r>
              <a:rPr lang="en-US" b="1" baseline="0" dirty="0"/>
              <a:t>21</a:t>
            </a:r>
            <a:r>
              <a:rPr lang="en-US" baseline="0" dirty="0"/>
              <a:t>.</a:t>
            </a:r>
          </a:p>
          <a:p>
            <a:pPr marL="685800" lvl="1" indent="-228600">
              <a:buFont typeface="Arial" pitchFamily="34" charset="0"/>
              <a:buChar char="•"/>
            </a:pPr>
            <a:r>
              <a:rPr lang="en-US" baseline="0" dirty="0"/>
              <a:t>On the </a:t>
            </a:r>
            <a:r>
              <a:rPr lang="en-US" b="1" baseline="0" dirty="0"/>
              <a:t>Timing</a:t>
            </a:r>
            <a:r>
              <a:rPr lang="en-US" baseline="0" dirty="0"/>
              <a:t> tab, in the </a:t>
            </a:r>
            <a:r>
              <a:rPr lang="en-US" b="1" baseline="0" dirty="0"/>
              <a:t>Duration </a:t>
            </a:r>
            <a:r>
              <a:rPr lang="en-US" baseline="0" dirty="0"/>
              <a:t>box, enter </a:t>
            </a:r>
            <a:r>
              <a:rPr lang="en-US" b="1" baseline="0" dirty="0"/>
              <a:t>0.5 seconds</a:t>
            </a:r>
            <a:r>
              <a:rPr lang="en-US" baseline="0" dirty="0"/>
              <a:t>.</a:t>
            </a:r>
          </a:p>
          <a:p>
            <a:pPr marL="228600" indent="-228600">
              <a:buFont typeface="+mj-lt"/>
              <a:buAutoNum type="arabicPeriod"/>
            </a:pPr>
            <a:endParaRPr lang="en-US" b="1" baseline="0" dirty="0"/>
          </a:p>
          <a:p>
            <a:pPr marL="228600" indent="-228600">
              <a:buFont typeface="+mj-lt"/>
              <a:buAutoNum type="arabicPeriod"/>
            </a:pPr>
            <a:endParaRPr lang="en-US" b="1" baseline="0" dirty="0"/>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en-US" baseline="0" dirty="0"/>
              <a:t>To reproduce the animation effects for the quotation attribution text box, do the following:</a:t>
            </a:r>
            <a:endParaRPr lang="en-US" b="1" baseline="0" dirty="0"/>
          </a:p>
          <a:p>
            <a:pPr marL="228600" indent="-228600">
              <a:buFont typeface="+mj-lt"/>
              <a:buAutoNum type="arabicPeriod"/>
            </a:pPr>
            <a:r>
              <a:rPr lang="en-US" baseline="0" dirty="0"/>
              <a:t>Select the quotation attribution text box. On the </a:t>
            </a:r>
            <a:r>
              <a:rPr lang="en-US" b="1" baseline="0" dirty="0"/>
              <a:t>Animations</a:t>
            </a:r>
            <a:r>
              <a:rPr lang="en-US" baseline="0" dirty="0"/>
              <a:t> tab, in the </a:t>
            </a:r>
            <a:r>
              <a:rPr lang="en-US" b="1" baseline="0" dirty="0"/>
              <a:t>Advanced Animation </a:t>
            </a:r>
            <a:r>
              <a:rPr lang="en-US" baseline="0" dirty="0"/>
              <a:t>group, click </a:t>
            </a:r>
            <a:r>
              <a:rPr lang="en-US" b="1" baseline="0" dirty="0"/>
              <a:t>Add Animation</a:t>
            </a:r>
            <a:r>
              <a:rPr lang="en-US" baseline="0" dirty="0"/>
              <a:t>, and then under </a:t>
            </a:r>
            <a:r>
              <a:rPr lang="en-US" b="1" baseline="0" dirty="0"/>
              <a:t>Entrance</a:t>
            </a:r>
            <a:r>
              <a:rPr lang="en-US" baseline="0" dirty="0"/>
              <a:t> click </a:t>
            </a:r>
            <a:r>
              <a:rPr lang="en-US" b="1" baseline="0" dirty="0"/>
              <a:t>Fade</a:t>
            </a:r>
            <a:r>
              <a:rPr lang="en-US" baseline="0" dirty="0"/>
              <a:t>.</a:t>
            </a:r>
          </a:p>
          <a:p>
            <a:pPr marL="228600" indent="-228600">
              <a:buFont typeface="+mj-lt"/>
              <a:buAutoNum type="arabicPeriod"/>
            </a:pPr>
            <a:r>
              <a:rPr lang="en-US" baseline="0" dirty="0"/>
              <a:t>Also on the </a:t>
            </a:r>
            <a:r>
              <a:rPr lang="en-US" b="1" baseline="0" dirty="0"/>
              <a:t>Animations</a:t>
            </a:r>
            <a:r>
              <a:rPr lang="en-US" baseline="0" dirty="0"/>
              <a:t> tab, in the </a:t>
            </a:r>
            <a:r>
              <a:rPr lang="en-US" b="1" baseline="0" dirty="0"/>
              <a:t>Timing</a:t>
            </a:r>
            <a:r>
              <a:rPr lang="en-US" baseline="0" dirty="0"/>
              <a:t> group, do the following:</a:t>
            </a:r>
          </a:p>
          <a:p>
            <a:pPr marL="685800" lvl="1" indent="-228600">
              <a:buFont typeface="Arial" pitchFamily="34" charset="0"/>
              <a:buChar char="•"/>
            </a:pPr>
            <a:r>
              <a:rPr lang="en-US" baseline="0" dirty="0"/>
              <a:t>In the </a:t>
            </a:r>
            <a:r>
              <a:rPr lang="en-US" b="1" baseline="0" dirty="0"/>
              <a:t>Start</a:t>
            </a:r>
            <a:r>
              <a:rPr lang="en-US" baseline="0" dirty="0"/>
              <a:t> list, select </a:t>
            </a:r>
            <a:r>
              <a:rPr lang="en-US" b="1" baseline="0" dirty="0"/>
              <a:t>With</a:t>
            </a:r>
            <a:r>
              <a:rPr lang="en-US" baseline="0" dirty="0"/>
              <a:t> </a:t>
            </a:r>
            <a:r>
              <a:rPr lang="en-US" b="1" baseline="0" dirty="0"/>
              <a:t>Previous</a:t>
            </a:r>
            <a:r>
              <a:rPr lang="en-US" baseline="0" dirty="0"/>
              <a:t>.</a:t>
            </a:r>
          </a:p>
          <a:p>
            <a:pPr marL="685800" lvl="1" indent="-228600">
              <a:buFont typeface="Arial" pitchFamily="34" charset="0"/>
              <a:buChar char="•"/>
            </a:pPr>
            <a:r>
              <a:rPr lang="en-US" baseline="0" dirty="0"/>
              <a:t>In the </a:t>
            </a:r>
            <a:r>
              <a:rPr lang="en-US" b="1" baseline="0" dirty="0"/>
              <a:t>Delay</a:t>
            </a:r>
            <a:r>
              <a:rPr lang="en-US" baseline="0" dirty="0"/>
              <a:t> box, enter </a:t>
            </a:r>
            <a:r>
              <a:rPr lang="en-US" b="1" baseline="0" dirty="0"/>
              <a:t>22.5</a:t>
            </a:r>
            <a:r>
              <a:rPr lang="en-US" baseline="0" dirty="0"/>
              <a:t>.</a:t>
            </a:r>
          </a:p>
          <a:p>
            <a:pPr marL="685800" lvl="1" indent="-228600">
              <a:buFont typeface="Arial" pitchFamily="34" charset="0"/>
              <a:buChar char="•"/>
            </a:pPr>
            <a:r>
              <a:rPr lang="en-US" baseline="0" dirty="0"/>
              <a:t>In the </a:t>
            </a:r>
            <a:r>
              <a:rPr lang="en-US" b="1" baseline="0" dirty="0"/>
              <a:t>Duration </a:t>
            </a:r>
            <a:r>
              <a:rPr lang="en-US" baseline="0" dirty="0"/>
              <a:t>list, enter </a:t>
            </a:r>
            <a:r>
              <a:rPr lang="en-US" b="1" baseline="0" dirty="0"/>
              <a:t>0.5 seconds</a:t>
            </a:r>
            <a:r>
              <a:rPr lang="en-US" baseline="0" dirty="0"/>
              <a:t>.</a:t>
            </a:r>
          </a:p>
          <a:p>
            <a:pPr marL="228600" indent="-228600">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41AB9C18-8CAA-4223-81FA-B24ABEAFDA68}" type="slidenum">
              <a:rPr lang="en-US" smtClean="0"/>
              <a:pPr/>
              <a:t>8</a:t>
            </a:fld>
            <a:endParaRPr lang="en-US"/>
          </a:p>
        </p:txBody>
      </p:sp>
    </p:spTree>
    <p:extLst>
      <p:ext uri="{BB962C8B-B14F-4D97-AF65-F5344CB8AC3E}">
        <p14:creationId xmlns:p14="http://schemas.microsoft.com/office/powerpoint/2010/main" val="1803207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20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53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91430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073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54826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315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469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22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14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900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5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235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428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81488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6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876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4C7614-15A9-43A8-9E98-106A33ED6C41}" type="datetimeFigureOut">
              <a:rPr lang="en-US" smtClean="0">
                <a:solidFill>
                  <a:prstClr val="black">
                    <a:tint val="75000"/>
                  </a:prstClr>
                </a:solidFill>
              </a:rPr>
              <a:pPr/>
              <a:t>10/28/2019</a:t>
            </a:fld>
            <a:endParaRPr lang="en-US">
              <a:solidFill>
                <a:prstClr val="black">
                  <a:tint val="75000"/>
                </a:prstClr>
              </a:solidFill>
            </a:endParaRP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68179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ransition>
    <p:fade/>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chart" Target="../charts/chart1.xm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7.png"/><Relationship Id="rId4" Type="http://schemas.openxmlformats.org/officeDocument/2006/relationships/customXml" Target="../ink/ink1.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0468" y="0"/>
            <a:ext cx="9751668" cy="69342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sp>
        <p:nvSpPr>
          <p:cNvPr id="2" name="Title 1">
            <a:extLst>
              <a:ext uri="{FF2B5EF4-FFF2-40B4-BE49-F238E27FC236}">
                <a16:creationId xmlns:a16="http://schemas.microsoft.com/office/drawing/2014/main" id="{964990E4-A4B5-EC4B-AAF4-D2D55487AFEC}"/>
              </a:ext>
            </a:extLst>
          </p:cNvPr>
          <p:cNvSpPr>
            <a:spLocks noGrp="1"/>
          </p:cNvSpPr>
          <p:nvPr>
            <p:ph type="ctrTitle"/>
          </p:nvPr>
        </p:nvSpPr>
        <p:spPr>
          <a:xfrm>
            <a:off x="-228600" y="990601"/>
            <a:ext cx="9144000" cy="2514599"/>
          </a:xfrm>
        </p:spPr>
        <p:txBody>
          <a:bodyPr>
            <a:normAutofit fontScale="90000"/>
          </a:bodyPr>
          <a:lstStyle/>
          <a:p>
            <a:pPr algn="ctr"/>
            <a:r>
              <a:rPr lang="en-US" sz="5100" dirty="0"/>
              <a:t>Snowmobile Friendly Community </a:t>
            </a:r>
            <a:br>
              <a:rPr lang="en-US" sz="5300" dirty="0"/>
            </a:br>
            <a:r>
              <a:rPr lang="en-US" sz="4000" dirty="0"/>
              <a:t>Program Update and Seminar</a:t>
            </a:r>
            <a:br>
              <a:rPr lang="en-US" dirty="0"/>
            </a:br>
            <a:br>
              <a:rPr lang="en-US" sz="2200" dirty="0"/>
            </a:br>
            <a:r>
              <a:rPr lang="en-US" sz="2700" dirty="0"/>
              <a:t>AWSC Fall Workshop – 26 October 2019</a:t>
            </a:r>
            <a:br>
              <a:rPr lang="en-US" sz="2200" dirty="0"/>
            </a:br>
            <a:r>
              <a:rPr lang="en-US" sz="2700" dirty="0"/>
              <a:t>Appleton, WI</a:t>
            </a:r>
          </a:p>
        </p:txBody>
      </p:sp>
      <p:pic>
        <p:nvPicPr>
          <p:cNvPr id="5" name="Picture 4">
            <a:extLst>
              <a:ext uri="{FF2B5EF4-FFF2-40B4-BE49-F238E27FC236}">
                <a16:creationId xmlns:a16="http://schemas.microsoft.com/office/drawing/2014/main" id="{59F1D6C3-FF61-0A4D-8360-A19DBFB69D36}"/>
              </a:ext>
            </a:extLst>
          </p:cNvPr>
          <p:cNvPicPr>
            <a:picLocks noChangeAspect="1"/>
          </p:cNvPicPr>
          <p:nvPr/>
        </p:nvPicPr>
        <p:blipFill>
          <a:blip r:embed="rId6"/>
          <a:stretch>
            <a:fillRect/>
          </a:stretch>
        </p:blipFill>
        <p:spPr>
          <a:xfrm>
            <a:off x="7543800" y="5567638"/>
            <a:ext cx="1103085" cy="985562"/>
          </a:xfrm>
          <a:prstGeom prst="rect">
            <a:avLst/>
          </a:prstGeom>
        </p:spPr>
      </p:pic>
      <p:sp>
        <p:nvSpPr>
          <p:cNvPr id="6" name="Subtitle 5">
            <a:extLst>
              <a:ext uri="{FF2B5EF4-FFF2-40B4-BE49-F238E27FC236}">
                <a16:creationId xmlns:a16="http://schemas.microsoft.com/office/drawing/2014/main" id="{F3D4FACB-8EBB-D346-8E38-ABFFBE109F2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458123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4F61-3891-7F46-94FE-0236EEEB27D5}"/>
              </a:ext>
            </a:extLst>
          </p:cNvPr>
          <p:cNvSpPr>
            <a:spLocks noGrp="1"/>
          </p:cNvSpPr>
          <p:nvPr>
            <p:ph type="title"/>
          </p:nvPr>
        </p:nvSpPr>
        <p:spPr>
          <a:xfrm>
            <a:off x="609599" y="609600"/>
            <a:ext cx="6347713" cy="685800"/>
          </a:xfrm>
        </p:spPr>
        <p:txBody>
          <a:bodyPr/>
          <a:lstStyle/>
          <a:p>
            <a:pPr algn="ctr"/>
            <a:r>
              <a:rPr lang="en-US" dirty="0">
                <a:solidFill>
                  <a:schemeClr val="tx1"/>
                </a:solidFill>
              </a:rPr>
              <a:t> Recognition Program - Goals</a:t>
            </a:r>
          </a:p>
        </p:txBody>
      </p:sp>
      <p:sp>
        <p:nvSpPr>
          <p:cNvPr id="3" name="Content Placeholder 2">
            <a:extLst>
              <a:ext uri="{FF2B5EF4-FFF2-40B4-BE49-F238E27FC236}">
                <a16:creationId xmlns:a16="http://schemas.microsoft.com/office/drawing/2014/main" id="{CC0A647D-65E2-EB47-825E-21C134E4F25F}"/>
              </a:ext>
            </a:extLst>
          </p:cNvPr>
          <p:cNvSpPr>
            <a:spLocks noGrp="1"/>
          </p:cNvSpPr>
          <p:nvPr>
            <p:ph idx="1"/>
          </p:nvPr>
        </p:nvSpPr>
        <p:spPr>
          <a:xfrm>
            <a:off x="609598" y="1453896"/>
            <a:ext cx="7391402" cy="5251704"/>
          </a:xfrm>
          <a:noFill/>
        </p:spPr>
        <p:txBody>
          <a:bodyPr>
            <a:normAutofit fontScale="92500" lnSpcReduction="20000"/>
          </a:bodyPr>
          <a:lstStyle/>
          <a:p>
            <a:pPr>
              <a:buClr>
                <a:schemeClr val="tx1"/>
              </a:buClr>
              <a:buFont typeface="Wingdings 3" pitchFamily="2" charset="2"/>
              <a:buChar char=""/>
            </a:pPr>
            <a:r>
              <a:rPr lang="en-US" sz="3000" dirty="0">
                <a:solidFill>
                  <a:schemeClr val="tx1"/>
                </a:solidFill>
              </a:rPr>
              <a:t>Complement AWSC Mission Statement</a:t>
            </a:r>
          </a:p>
          <a:p>
            <a:pPr>
              <a:buClr>
                <a:schemeClr val="tx1"/>
              </a:buClr>
              <a:buFont typeface="Wingdings 3" pitchFamily="2" charset="2"/>
              <a:buChar char=""/>
            </a:pPr>
            <a:r>
              <a:rPr lang="en-US" sz="3000" dirty="0">
                <a:solidFill>
                  <a:schemeClr val="tx1"/>
                </a:solidFill>
              </a:rPr>
              <a:t>Create Advocacy Tool for Clubs/Counties</a:t>
            </a:r>
          </a:p>
          <a:p>
            <a:pPr lvl="1">
              <a:buClr>
                <a:schemeClr val="tx1"/>
              </a:buClr>
              <a:buFont typeface="Wingdings 3" pitchFamily="2" charset="2"/>
              <a:buChar char=""/>
            </a:pPr>
            <a:r>
              <a:rPr lang="en-US" sz="2600" dirty="0">
                <a:solidFill>
                  <a:schemeClr val="tx1"/>
                </a:solidFill>
              </a:rPr>
              <a:t>Volunteer Visibility</a:t>
            </a:r>
          </a:p>
          <a:p>
            <a:pPr lvl="1">
              <a:buClr>
                <a:schemeClr val="tx1"/>
              </a:buClr>
              <a:buFont typeface="Wingdings 3" pitchFamily="2" charset="2"/>
              <a:buChar char=""/>
            </a:pPr>
            <a:r>
              <a:rPr lang="en-US" sz="2600" dirty="0">
                <a:solidFill>
                  <a:schemeClr val="tx1"/>
                </a:solidFill>
              </a:rPr>
              <a:t>Community Relationships</a:t>
            </a:r>
          </a:p>
          <a:p>
            <a:pPr lvl="2">
              <a:buClr>
                <a:schemeClr val="tx1"/>
              </a:buClr>
              <a:buFont typeface="Wingdings 3" pitchFamily="2" charset="2"/>
              <a:buChar char=""/>
            </a:pPr>
            <a:r>
              <a:rPr lang="en-US" sz="2200" dirty="0">
                <a:solidFill>
                  <a:schemeClr val="tx1"/>
                </a:solidFill>
              </a:rPr>
              <a:t>Engaging key stakeholders</a:t>
            </a:r>
          </a:p>
          <a:p>
            <a:pPr lvl="2">
              <a:buClr>
                <a:schemeClr val="tx1"/>
              </a:buClr>
              <a:buFont typeface="Wingdings 3" pitchFamily="2" charset="2"/>
              <a:buChar char=""/>
            </a:pPr>
            <a:r>
              <a:rPr lang="en-US" sz="2200" dirty="0">
                <a:solidFill>
                  <a:schemeClr val="tx1"/>
                </a:solidFill>
              </a:rPr>
              <a:t>Partnerships, activities, and events </a:t>
            </a:r>
          </a:p>
          <a:p>
            <a:pPr lvl="1">
              <a:buClr>
                <a:schemeClr val="tx1"/>
              </a:buClr>
              <a:buFont typeface="Wingdings 3" pitchFamily="2" charset="2"/>
              <a:buChar char=""/>
            </a:pPr>
            <a:r>
              <a:rPr lang="en-US" sz="2600" dirty="0">
                <a:solidFill>
                  <a:schemeClr val="tx1"/>
                </a:solidFill>
              </a:rPr>
              <a:t>Checklist for success</a:t>
            </a:r>
          </a:p>
          <a:p>
            <a:pPr lvl="2">
              <a:buClr>
                <a:schemeClr val="tx1"/>
              </a:buClr>
              <a:buFont typeface="Wingdings 3" pitchFamily="2" charset="2"/>
              <a:buChar char=""/>
            </a:pPr>
            <a:r>
              <a:rPr lang="en-US" sz="2200" dirty="0">
                <a:solidFill>
                  <a:schemeClr val="tx1"/>
                </a:solidFill>
              </a:rPr>
              <a:t>Encouragement</a:t>
            </a:r>
          </a:p>
          <a:p>
            <a:pPr lvl="2">
              <a:buClr>
                <a:schemeClr val="tx1"/>
              </a:buClr>
              <a:buFont typeface="Wingdings 3" pitchFamily="2" charset="2"/>
              <a:buChar char=""/>
            </a:pPr>
            <a:r>
              <a:rPr lang="en-US" sz="2200" dirty="0">
                <a:solidFill>
                  <a:schemeClr val="tx1"/>
                </a:solidFill>
              </a:rPr>
              <a:t>Engineering</a:t>
            </a:r>
          </a:p>
          <a:p>
            <a:pPr lvl="2">
              <a:buClr>
                <a:schemeClr val="tx1"/>
              </a:buClr>
              <a:buFont typeface="Wingdings 3" pitchFamily="2" charset="2"/>
              <a:buChar char=""/>
            </a:pPr>
            <a:r>
              <a:rPr lang="en-US" sz="2200" dirty="0">
                <a:solidFill>
                  <a:schemeClr val="tx1"/>
                </a:solidFill>
              </a:rPr>
              <a:t>Education</a:t>
            </a:r>
          </a:p>
          <a:p>
            <a:pPr lvl="2">
              <a:buClr>
                <a:schemeClr val="tx1"/>
              </a:buClr>
              <a:buFont typeface="Wingdings 3" pitchFamily="2" charset="2"/>
              <a:buChar char=""/>
            </a:pPr>
            <a:r>
              <a:rPr lang="en-US" sz="2200" dirty="0">
                <a:solidFill>
                  <a:schemeClr val="tx1"/>
                </a:solidFill>
              </a:rPr>
              <a:t>Enforcement</a:t>
            </a:r>
          </a:p>
          <a:p>
            <a:pPr>
              <a:buClr>
                <a:schemeClr val="tx1"/>
              </a:buClr>
              <a:buFont typeface="Wingdings 3" pitchFamily="2" charset="2"/>
              <a:buChar char=""/>
            </a:pPr>
            <a:r>
              <a:rPr lang="en-US" sz="3000" dirty="0">
                <a:solidFill>
                  <a:schemeClr val="tx1"/>
                </a:solidFill>
              </a:rPr>
              <a:t>Celebrate/Recognize Community</a:t>
            </a:r>
            <a:endParaRPr lang="en-US" dirty="0">
              <a:solidFill>
                <a:schemeClr val="tx1"/>
              </a:solidFill>
            </a:endParaRPr>
          </a:p>
          <a:p>
            <a:pPr lvl="1">
              <a:buClr>
                <a:schemeClr val="tx1"/>
              </a:buClr>
              <a:buFont typeface="Wingdings 3" pitchFamily="2" charset="2"/>
              <a:buChar char=""/>
            </a:pPr>
            <a:endParaRPr lang="en-US" dirty="0">
              <a:solidFill>
                <a:schemeClr val="tx1"/>
              </a:solidFill>
            </a:endParaRPr>
          </a:p>
          <a:p>
            <a:pPr lvl="1">
              <a:buClr>
                <a:schemeClr val="tx1"/>
              </a:buClr>
              <a:buFont typeface="Wingdings 3" pitchFamily="2" charset="2"/>
              <a:buChar char=""/>
            </a:pPr>
            <a:endParaRPr lang="en-US" dirty="0">
              <a:solidFill>
                <a:schemeClr val="tx1"/>
              </a:solidFill>
            </a:endParaRPr>
          </a:p>
          <a:p>
            <a:pPr lvl="1">
              <a:buClr>
                <a:schemeClr val="tx1"/>
              </a:buClr>
              <a:buFont typeface="Wingdings 3" pitchFamily="2" charset="2"/>
              <a:buChar char=""/>
            </a:pPr>
            <a:endParaRPr lang="en-US" dirty="0">
              <a:solidFill>
                <a:schemeClr val="tx1"/>
              </a:solidFill>
            </a:endParaRPr>
          </a:p>
        </p:txBody>
      </p:sp>
    </p:spTree>
    <p:extLst>
      <p:ext uri="{BB962C8B-B14F-4D97-AF65-F5344CB8AC3E}">
        <p14:creationId xmlns:p14="http://schemas.microsoft.com/office/powerpoint/2010/main" val="209191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4F61-3891-7F46-94FE-0236EEEB27D5}"/>
              </a:ext>
            </a:extLst>
          </p:cNvPr>
          <p:cNvSpPr>
            <a:spLocks noGrp="1"/>
          </p:cNvSpPr>
          <p:nvPr>
            <p:ph type="title"/>
          </p:nvPr>
        </p:nvSpPr>
        <p:spPr>
          <a:xfrm>
            <a:off x="609599" y="609600"/>
            <a:ext cx="6347713" cy="685800"/>
          </a:xfrm>
        </p:spPr>
        <p:txBody>
          <a:bodyPr/>
          <a:lstStyle/>
          <a:p>
            <a:pPr algn="ctr"/>
            <a:r>
              <a:rPr lang="en-US" dirty="0">
                <a:solidFill>
                  <a:schemeClr val="tx1"/>
                </a:solidFill>
              </a:rPr>
              <a:t> SFC Program - How it works</a:t>
            </a:r>
          </a:p>
        </p:txBody>
      </p:sp>
      <p:sp>
        <p:nvSpPr>
          <p:cNvPr id="3" name="Content Placeholder 2">
            <a:extLst>
              <a:ext uri="{FF2B5EF4-FFF2-40B4-BE49-F238E27FC236}">
                <a16:creationId xmlns:a16="http://schemas.microsoft.com/office/drawing/2014/main" id="{CC0A647D-65E2-EB47-825E-21C134E4F25F}"/>
              </a:ext>
            </a:extLst>
          </p:cNvPr>
          <p:cNvSpPr>
            <a:spLocks noGrp="1"/>
          </p:cNvSpPr>
          <p:nvPr>
            <p:ph idx="1"/>
          </p:nvPr>
        </p:nvSpPr>
        <p:spPr>
          <a:xfrm>
            <a:off x="609598" y="1447800"/>
            <a:ext cx="8001002" cy="5181600"/>
          </a:xfrm>
          <a:noFill/>
        </p:spPr>
        <p:txBody>
          <a:bodyPr>
            <a:normAutofit/>
          </a:bodyPr>
          <a:lstStyle/>
          <a:p>
            <a:pPr>
              <a:buClr>
                <a:schemeClr val="tx1"/>
              </a:buClr>
              <a:buFont typeface="Wingdings 3" pitchFamily="2" charset="2"/>
              <a:buChar char=""/>
            </a:pPr>
            <a:r>
              <a:rPr lang="en-US" sz="2800" dirty="0">
                <a:solidFill>
                  <a:schemeClr val="tx1"/>
                </a:solidFill>
              </a:rPr>
              <a:t>SFC Committee</a:t>
            </a:r>
          </a:p>
          <a:p>
            <a:pPr lvl="1">
              <a:buClr>
                <a:schemeClr val="tx1"/>
              </a:buClr>
              <a:buFont typeface="Wingdings 3" pitchFamily="2" charset="2"/>
              <a:buChar char=""/>
            </a:pPr>
            <a:r>
              <a:rPr lang="en-US" sz="2400" dirty="0">
                <a:solidFill>
                  <a:schemeClr val="tx1"/>
                </a:solidFill>
              </a:rPr>
              <a:t>Annual Process – Quarterly Reports to EB</a:t>
            </a:r>
          </a:p>
          <a:p>
            <a:pPr>
              <a:buClr>
                <a:schemeClr val="tx1"/>
              </a:buClr>
              <a:buFont typeface="Wingdings 3" pitchFamily="2" charset="2"/>
              <a:buChar char=""/>
            </a:pPr>
            <a:r>
              <a:rPr lang="en-US" sz="2800" dirty="0">
                <a:solidFill>
                  <a:schemeClr val="tx1"/>
                </a:solidFill>
              </a:rPr>
              <a:t>Application (Questionnaire)</a:t>
            </a:r>
          </a:p>
          <a:p>
            <a:pPr lvl="1">
              <a:buClr>
                <a:schemeClr val="tx1"/>
              </a:buClr>
              <a:buFont typeface="Wingdings 3" pitchFamily="2" charset="2"/>
              <a:buChar char=""/>
            </a:pPr>
            <a:r>
              <a:rPr lang="en-US" sz="2400" dirty="0">
                <a:solidFill>
                  <a:schemeClr val="tx1"/>
                </a:solidFill>
              </a:rPr>
              <a:t>Downloaded, Completed, and Submitted</a:t>
            </a:r>
          </a:p>
          <a:p>
            <a:pPr>
              <a:buClr>
                <a:schemeClr val="tx1"/>
              </a:buClr>
              <a:buFont typeface="Wingdings 3" pitchFamily="2" charset="2"/>
              <a:buChar char=""/>
            </a:pPr>
            <a:r>
              <a:rPr lang="en-US" sz="2800" dirty="0">
                <a:solidFill>
                  <a:schemeClr val="tx1"/>
                </a:solidFill>
              </a:rPr>
              <a:t>Committee – Evaluate, Score, &amp; Recommend</a:t>
            </a:r>
          </a:p>
          <a:p>
            <a:pPr>
              <a:buClr>
                <a:schemeClr val="tx1"/>
              </a:buClr>
              <a:buFont typeface="Wingdings 3" pitchFamily="2" charset="2"/>
              <a:buChar char=""/>
            </a:pPr>
            <a:r>
              <a:rPr lang="en-US" sz="2800" dirty="0">
                <a:solidFill>
                  <a:schemeClr val="tx1"/>
                </a:solidFill>
              </a:rPr>
              <a:t>AWSC Exec Board - Formal Award Ceremony</a:t>
            </a:r>
          </a:p>
          <a:p>
            <a:pPr lvl="1">
              <a:buClr>
                <a:schemeClr val="tx1"/>
              </a:buClr>
              <a:buFont typeface="Wingdings 3" pitchFamily="2" charset="2"/>
              <a:buChar char=""/>
            </a:pPr>
            <a:r>
              <a:rPr lang="en-US" sz="2400" dirty="0">
                <a:solidFill>
                  <a:schemeClr val="tx1"/>
                </a:solidFill>
              </a:rPr>
              <a:t>“Snowmobile Friendly Community” Designation</a:t>
            </a:r>
          </a:p>
          <a:p>
            <a:pPr lvl="2">
              <a:buClr>
                <a:schemeClr val="tx1"/>
              </a:buClr>
              <a:buFont typeface="Wingdings 3" pitchFamily="2" charset="2"/>
              <a:buChar char=""/>
            </a:pPr>
            <a:r>
              <a:rPr lang="en-US" sz="2200" dirty="0">
                <a:solidFill>
                  <a:schemeClr val="tx1"/>
                </a:solidFill>
              </a:rPr>
              <a:t>4-Year Period</a:t>
            </a:r>
          </a:p>
          <a:p>
            <a:pPr lvl="2">
              <a:buClr>
                <a:schemeClr val="tx1"/>
              </a:buClr>
              <a:buFont typeface="Wingdings 3" pitchFamily="2" charset="2"/>
              <a:buChar char=""/>
            </a:pPr>
            <a:r>
              <a:rPr lang="en-US" sz="2200" dirty="0">
                <a:solidFill>
                  <a:schemeClr val="tx1"/>
                </a:solidFill>
              </a:rPr>
              <a:t>Signed MOU</a:t>
            </a:r>
          </a:p>
          <a:p>
            <a:pPr lvl="1">
              <a:buClr>
                <a:schemeClr val="tx1"/>
              </a:buClr>
              <a:buFont typeface="Wingdings 3" pitchFamily="2" charset="2"/>
              <a:buChar char=""/>
            </a:pPr>
            <a:endParaRPr lang="en-US" dirty="0">
              <a:solidFill>
                <a:schemeClr val="tx1"/>
              </a:solidFill>
            </a:endParaRPr>
          </a:p>
        </p:txBody>
      </p:sp>
    </p:spTree>
    <p:extLst>
      <p:ext uri="{BB962C8B-B14F-4D97-AF65-F5344CB8AC3E}">
        <p14:creationId xmlns:p14="http://schemas.microsoft.com/office/powerpoint/2010/main" val="26435735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4F61-3891-7F46-94FE-0236EEEB27D5}"/>
              </a:ext>
            </a:extLst>
          </p:cNvPr>
          <p:cNvSpPr>
            <a:spLocks noGrp="1"/>
          </p:cNvSpPr>
          <p:nvPr>
            <p:ph type="title"/>
          </p:nvPr>
        </p:nvSpPr>
        <p:spPr>
          <a:xfrm>
            <a:off x="609599" y="609600"/>
            <a:ext cx="6347713" cy="685800"/>
          </a:xfrm>
        </p:spPr>
        <p:txBody>
          <a:bodyPr/>
          <a:lstStyle/>
          <a:p>
            <a:pPr algn="ctr"/>
            <a:r>
              <a:rPr lang="en-US" dirty="0">
                <a:solidFill>
                  <a:schemeClr val="tx1"/>
                </a:solidFill>
              </a:rPr>
              <a:t> SFC Program Committee</a:t>
            </a:r>
          </a:p>
        </p:txBody>
      </p:sp>
      <p:sp>
        <p:nvSpPr>
          <p:cNvPr id="3" name="Content Placeholder 2">
            <a:extLst>
              <a:ext uri="{FF2B5EF4-FFF2-40B4-BE49-F238E27FC236}">
                <a16:creationId xmlns:a16="http://schemas.microsoft.com/office/drawing/2014/main" id="{CC0A647D-65E2-EB47-825E-21C134E4F25F}"/>
              </a:ext>
            </a:extLst>
          </p:cNvPr>
          <p:cNvSpPr>
            <a:spLocks noGrp="1"/>
          </p:cNvSpPr>
          <p:nvPr>
            <p:ph idx="1"/>
          </p:nvPr>
        </p:nvSpPr>
        <p:spPr>
          <a:xfrm>
            <a:off x="609598" y="1447800"/>
            <a:ext cx="8001002" cy="5181600"/>
          </a:xfrm>
          <a:noFill/>
        </p:spPr>
        <p:txBody>
          <a:bodyPr>
            <a:noAutofit/>
          </a:bodyPr>
          <a:lstStyle/>
          <a:p>
            <a:pPr marL="0" indent="0">
              <a:spcBef>
                <a:spcPts val="400"/>
              </a:spcBef>
              <a:buClrTx/>
              <a:buNone/>
            </a:pPr>
            <a:r>
              <a:rPr lang="en-US" sz="2400" b="1" dirty="0">
                <a:solidFill>
                  <a:schemeClr val="tx1"/>
                </a:solidFill>
                <a:latin typeface="Arial Narrow" panose="020B0606020202030204" pitchFamily="34" charset="0"/>
              </a:rPr>
              <a:t>9 Members</a:t>
            </a:r>
          </a:p>
          <a:p>
            <a:pPr lvl="0">
              <a:spcBef>
                <a:spcPts val="400"/>
              </a:spcBef>
              <a:buClrTx/>
            </a:pPr>
            <a:r>
              <a:rPr lang="en-US" sz="2400" dirty="0">
                <a:solidFill>
                  <a:schemeClr val="tx1"/>
                </a:solidFill>
                <a:latin typeface="Arial Narrow" panose="020B0606020202030204" pitchFamily="34" charset="0"/>
              </a:rPr>
              <a:t>AWSC Executive Board (3)</a:t>
            </a:r>
          </a:p>
          <a:p>
            <a:pPr marL="457200" lvl="1" indent="0">
              <a:spcBef>
                <a:spcPts val="400"/>
              </a:spcBef>
              <a:buClrTx/>
              <a:buNone/>
            </a:pPr>
            <a:r>
              <a:rPr lang="en-US" sz="2400" dirty="0">
                <a:solidFill>
                  <a:schemeClr val="tx1"/>
                </a:solidFill>
                <a:latin typeface="Arial Narrow" panose="020B0606020202030204" pitchFamily="34" charset="0"/>
              </a:rPr>
              <a:t>Lori </a:t>
            </a:r>
            <a:r>
              <a:rPr lang="en-US" sz="2400" dirty="0" err="1">
                <a:solidFill>
                  <a:schemeClr val="tx1"/>
                </a:solidFill>
                <a:latin typeface="Arial Narrow" panose="020B0606020202030204" pitchFamily="34" charset="0"/>
              </a:rPr>
              <a:t>Heideman</a:t>
            </a:r>
            <a:endParaRPr lang="en-US" sz="2400" dirty="0">
              <a:solidFill>
                <a:schemeClr val="tx1"/>
              </a:solidFill>
              <a:latin typeface="Arial Narrow" panose="020B0606020202030204" pitchFamily="34" charset="0"/>
            </a:endParaRPr>
          </a:p>
          <a:p>
            <a:pPr marL="457200" lvl="1" indent="0">
              <a:spcBef>
                <a:spcPts val="400"/>
              </a:spcBef>
              <a:buClrTx/>
              <a:buNone/>
            </a:pPr>
            <a:r>
              <a:rPr lang="en-US" sz="2400" dirty="0">
                <a:solidFill>
                  <a:schemeClr val="tx1"/>
                </a:solidFill>
                <a:latin typeface="Arial Narrow" panose="020B0606020202030204" pitchFamily="34" charset="0"/>
              </a:rPr>
              <a:t>Andy </a:t>
            </a:r>
            <a:r>
              <a:rPr lang="en-US" sz="2400" dirty="0" err="1">
                <a:solidFill>
                  <a:schemeClr val="tx1"/>
                </a:solidFill>
                <a:latin typeface="Arial Narrow" panose="020B0606020202030204" pitchFamily="34" charset="0"/>
              </a:rPr>
              <a:t>Malecki</a:t>
            </a:r>
            <a:endParaRPr lang="en-US" sz="2400" dirty="0">
              <a:solidFill>
                <a:schemeClr val="tx1"/>
              </a:solidFill>
              <a:latin typeface="Arial Narrow" panose="020B0606020202030204" pitchFamily="34" charset="0"/>
            </a:endParaRPr>
          </a:p>
          <a:p>
            <a:pPr marL="457200" lvl="1" indent="0">
              <a:spcBef>
                <a:spcPts val="400"/>
              </a:spcBef>
              <a:buClrTx/>
              <a:buNone/>
            </a:pPr>
            <a:r>
              <a:rPr lang="en-US" sz="2400" dirty="0">
                <a:solidFill>
                  <a:schemeClr val="tx1"/>
                </a:solidFill>
                <a:latin typeface="Arial Narrow" panose="020B0606020202030204" pitchFamily="34" charset="0"/>
              </a:rPr>
              <a:t>Sue </a:t>
            </a:r>
            <a:r>
              <a:rPr lang="en-US" sz="2400" dirty="0" err="1">
                <a:solidFill>
                  <a:schemeClr val="tx1"/>
                </a:solidFill>
                <a:latin typeface="Arial Narrow" panose="020B0606020202030204" pitchFamily="34" charset="0"/>
              </a:rPr>
              <a:t>Smedegard</a:t>
            </a:r>
            <a:endParaRPr lang="en-US" sz="2400" dirty="0">
              <a:solidFill>
                <a:schemeClr val="tx1"/>
              </a:solidFill>
              <a:latin typeface="Arial Narrow" panose="020B0606020202030204" pitchFamily="34" charset="0"/>
            </a:endParaRPr>
          </a:p>
          <a:p>
            <a:pPr lvl="0">
              <a:spcBef>
                <a:spcPts val="400"/>
              </a:spcBef>
              <a:buClrTx/>
            </a:pPr>
            <a:r>
              <a:rPr lang="en-US" sz="2400" dirty="0">
                <a:solidFill>
                  <a:schemeClr val="tx1"/>
                </a:solidFill>
                <a:latin typeface="Arial Narrow" panose="020B0606020202030204" pitchFamily="34" charset="0"/>
              </a:rPr>
              <a:t>WI Dept of Tourism – Drew Nussbaum</a:t>
            </a:r>
          </a:p>
          <a:p>
            <a:pPr lvl="0">
              <a:spcBef>
                <a:spcPts val="400"/>
              </a:spcBef>
              <a:buClrTx/>
            </a:pPr>
            <a:r>
              <a:rPr lang="en-US" sz="2400" dirty="0">
                <a:solidFill>
                  <a:schemeClr val="tx1"/>
                </a:solidFill>
                <a:latin typeface="Arial Narrow" panose="020B0606020202030204" pitchFamily="34" charset="0"/>
              </a:rPr>
              <a:t>Central WI Rep – Mike Giese, Winnebago County</a:t>
            </a:r>
          </a:p>
          <a:p>
            <a:pPr lvl="0">
              <a:spcBef>
                <a:spcPts val="400"/>
              </a:spcBef>
              <a:buClrTx/>
            </a:pPr>
            <a:r>
              <a:rPr lang="en-US" sz="2400" dirty="0">
                <a:solidFill>
                  <a:schemeClr val="tx1"/>
                </a:solidFill>
                <a:latin typeface="Arial Narrow" panose="020B0606020202030204" pitchFamily="34" charset="0"/>
              </a:rPr>
              <a:t>Northern WI Rep – Fred </a:t>
            </a:r>
            <a:r>
              <a:rPr lang="en-US" sz="2400" dirty="0" err="1">
                <a:solidFill>
                  <a:schemeClr val="tx1"/>
                </a:solidFill>
                <a:latin typeface="Arial Narrow" panose="020B0606020202030204" pitchFamily="34" charset="0"/>
              </a:rPr>
              <a:t>Suchy</a:t>
            </a:r>
            <a:r>
              <a:rPr lang="en-US" sz="2400" dirty="0">
                <a:solidFill>
                  <a:schemeClr val="tx1"/>
                </a:solidFill>
                <a:latin typeface="Arial Narrow" panose="020B0606020202030204" pitchFamily="34" charset="0"/>
              </a:rPr>
              <a:t> – Vilas County</a:t>
            </a:r>
          </a:p>
          <a:p>
            <a:pPr lvl="0">
              <a:spcBef>
                <a:spcPts val="400"/>
              </a:spcBef>
              <a:buClrTx/>
            </a:pPr>
            <a:r>
              <a:rPr lang="en-US" sz="2400" dirty="0">
                <a:solidFill>
                  <a:schemeClr val="tx1"/>
                </a:solidFill>
                <a:latin typeface="Arial Narrow" panose="020B0606020202030204" pitchFamily="34" charset="0"/>
              </a:rPr>
              <a:t>Southern WI Rep – Erica </a:t>
            </a:r>
            <a:r>
              <a:rPr lang="en-US" sz="2400" dirty="0" err="1">
                <a:solidFill>
                  <a:schemeClr val="tx1"/>
                </a:solidFill>
                <a:latin typeface="Arial Narrow" panose="020B0606020202030204" pitchFamily="34" charset="0"/>
              </a:rPr>
              <a:t>Keehn</a:t>
            </a:r>
            <a:r>
              <a:rPr lang="en-US" sz="2400" dirty="0">
                <a:solidFill>
                  <a:schemeClr val="tx1"/>
                </a:solidFill>
                <a:latin typeface="Arial Narrow" panose="020B0606020202030204" pitchFamily="34" charset="0"/>
              </a:rPr>
              <a:t> – Rock County</a:t>
            </a:r>
          </a:p>
          <a:p>
            <a:pPr lvl="0">
              <a:spcBef>
                <a:spcPts val="400"/>
              </a:spcBef>
              <a:buClrTx/>
            </a:pPr>
            <a:r>
              <a:rPr lang="en-US" sz="2400" dirty="0">
                <a:solidFill>
                  <a:schemeClr val="tx1"/>
                </a:solidFill>
                <a:latin typeface="Arial Narrow" panose="020B0606020202030204" pitchFamily="34" charset="0"/>
              </a:rPr>
              <a:t>AWSC Club Members (2)</a:t>
            </a:r>
          </a:p>
          <a:p>
            <a:pPr marL="457200" lvl="1" indent="0">
              <a:spcBef>
                <a:spcPts val="400"/>
              </a:spcBef>
              <a:buClrTx/>
              <a:buNone/>
            </a:pPr>
            <a:r>
              <a:rPr lang="en-US" sz="2400" dirty="0">
                <a:solidFill>
                  <a:schemeClr val="tx1"/>
                </a:solidFill>
                <a:latin typeface="Arial Narrow" panose="020B0606020202030204" pitchFamily="34" charset="0"/>
              </a:rPr>
              <a:t>Pam Gunderson – Chippewa County</a:t>
            </a:r>
          </a:p>
          <a:p>
            <a:pPr marL="457200" lvl="1" indent="0">
              <a:spcBef>
                <a:spcPts val="400"/>
              </a:spcBef>
              <a:buClrTx/>
              <a:buNone/>
            </a:pPr>
            <a:r>
              <a:rPr lang="en-US" sz="2400" dirty="0">
                <a:solidFill>
                  <a:schemeClr val="tx1"/>
                </a:solidFill>
                <a:latin typeface="Arial Narrow" panose="020B0606020202030204" pitchFamily="34" charset="0"/>
              </a:rPr>
              <a:t>Stacie Wilson - Adams County</a:t>
            </a:r>
          </a:p>
        </p:txBody>
      </p:sp>
    </p:spTree>
    <p:extLst>
      <p:ext uri="{BB962C8B-B14F-4D97-AF65-F5344CB8AC3E}">
        <p14:creationId xmlns:p14="http://schemas.microsoft.com/office/powerpoint/2010/main" val="195148911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4E8714-66DB-DB4D-9A8A-42F2F1046777}"/>
              </a:ext>
            </a:extLst>
          </p:cNvPr>
          <p:cNvPicPr>
            <a:picLocks noGrp="1" noChangeAspect="1"/>
          </p:cNvPicPr>
          <p:nvPr>
            <p:ph idx="1"/>
          </p:nvPr>
        </p:nvPicPr>
        <p:blipFill>
          <a:blip r:embed="rId2"/>
          <a:stretch>
            <a:fillRect/>
          </a:stretch>
        </p:blipFill>
        <p:spPr>
          <a:xfrm>
            <a:off x="228600" y="0"/>
            <a:ext cx="8662381" cy="6904797"/>
          </a:xfrm>
          <a:prstGeom prst="rect">
            <a:avLst/>
          </a:prstGeom>
        </p:spPr>
      </p:pic>
    </p:spTree>
    <p:extLst>
      <p:ext uri="{BB962C8B-B14F-4D97-AF65-F5344CB8AC3E}">
        <p14:creationId xmlns:p14="http://schemas.microsoft.com/office/powerpoint/2010/main" val="230834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4F61-3891-7F46-94FE-0236EEEB27D5}"/>
              </a:ext>
            </a:extLst>
          </p:cNvPr>
          <p:cNvSpPr>
            <a:spLocks noGrp="1"/>
          </p:cNvSpPr>
          <p:nvPr>
            <p:ph type="title"/>
          </p:nvPr>
        </p:nvSpPr>
        <p:spPr>
          <a:xfrm>
            <a:off x="609599" y="609600"/>
            <a:ext cx="7696201" cy="685800"/>
          </a:xfrm>
        </p:spPr>
        <p:txBody>
          <a:bodyPr>
            <a:normAutofit/>
          </a:bodyPr>
          <a:lstStyle/>
          <a:p>
            <a:pPr algn="ctr"/>
            <a:r>
              <a:rPr lang="en-US" dirty="0">
                <a:solidFill>
                  <a:schemeClr val="tx1"/>
                </a:solidFill>
              </a:rPr>
              <a:t> SFC Program – Visual Timeline</a:t>
            </a:r>
          </a:p>
        </p:txBody>
      </p:sp>
      <p:graphicFrame>
        <p:nvGraphicFramePr>
          <p:cNvPr id="8" name="Content Placeholder 7" descr="Timeline charting project details">
            <a:extLst>
              <a:ext uri="{FF2B5EF4-FFF2-40B4-BE49-F238E27FC236}">
                <a16:creationId xmlns:a16="http://schemas.microsoft.com/office/drawing/2014/main" id="{00000000-0008-0000-0000-00000B000000}"/>
              </a:ext>
            </a:extLst>
          </p:cNvPr>
          <p:cNvGraphicFramePr>
            <a:graphicFrameLocks noGrp="1"/>
          </p:cNvGraphicFramePr>
          <p:nvPr>
            <p:ph idx="1"/>
            <p:extLst>
              <p:ext uri="{D42A27DB-BD31-4B8C-83A1-F6EECF244321}">
                <p14:modId xmlns:p14="http://schemas.microsoft.com/office/powerpoint/2010/main" val="3863222963"/>
              </p:ext>
            </p:extLst>
          </p:nvPr>
        </p:nvGraphicFramePr>
        <p:xfrm>
          <a:off x="76200" y="1600200"/>
          <a:ext cx="8991600" cy="4946248"/>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F9A34AE1-FF18-4CD8-A4C2-3BC3D7AFC7E2}"/>
                  </a:ext>
                </a:extLst>
              </p14:cNvPr>
              <p14:cNvContentPartPr/>
              <p14:nvPr/>
            </p14:nvContentPartPr>
            <p14:xfrm>
              <a:off x="6597075" y="5460087"/>
              <a:ext cx="783000" cy="45360"/>
            </p14:xfrm>
          </p:contentPart>
        </mc:Choice>
        <mc:Fallback xmlns="">
          <p:pic>
            <p:nvPicPr>
              <p:cNvPr id="11" name="Ink 10">
                <a:extLst>
                  <a:ext uri="{FF2B5EF4-FFF2-40B4-BE49-F238E27FC236}">
                    <a16:creationId xmlns:a16="http://schemas.microsoft.com/office/drawing/2014/main" id="{F9A34AE1-FF18-4CD8-A4C2-3BC3D7AFC7E2}"/>
                  </a:ext>
                </a:extLst>
              </p:cNvPr>
              <p:cNvPicPr/>
              <p:nvPr/>
            </p:nvPicPr>
            <p:blipFill>
              <a:blip r:embed="rId5"/>
              <a:stretch>
                <a:fillRect/>
              </a:stretch>
            </p:blipFill>
            <p:spPr>
              <a:xfrm>
                <a:off x="6507075" y="5280087"/>
                <a:ext cx="962640" cy="405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2C30CFCB-8F73-4F66-83E1-A0EA4428A6CC}"/>
                  </a:ext>
                </a:extLst>
              </p14:cNvPr>
              <p14:cNvContentPartPr/>
              <p14:nvPr/>
            </p14:nvContentPartPr>
            <p14:xfrm>
              <a:off x="6509595" y="5460087"/>
              <a:ext cx="860040" cy="399600"/>
            </p14:xfrm>
          </p:contentPart>
        </mc:Choice>
        <mc:Fallback xmlns="">
          <p:pic>
            <p:nvPicPr>
              <p:cNvPr id="12" name="Ink 11">
                <a:extLst>
                  <a:ext uri="{FF2B5EF4-FFF2-40B4-BE49-F238E27FC236}">
                    <a16:creationId xmlns:a16="http://schemas.microsoft.com/office/drawing/2014/main" id="{2C30CFCB-8F73-4F66-83E1-A0EA4428A6CC}"/>
                  </a:ext>
                </a:extLst>
              </p:cNvPr>
              <p:cNvPicPr/>
              <p:nvPr/>
            </p:nvPicPr>
            <p:blipFill>
              <a:blip r:embed="rId7"/>
              <a:stretch>
                <a:fillRect/>
              </a:stretch>
            </p:blipFill>
            <p:spPr>
              <a:xfrm>
                <a:off x="6419595" y="5280087"/>
                <a:ext cx="1039680" cy="759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0D5B883E-77F7-4261-ACF8-1C40105AC146}"/>
                  </a:ext>
                </a:extLst>
              </p14:cNvPr>
              <p14:cNvContentPartPr/>
              <p14:nvPr/>
            </p14:nvContentPartPr>
            <p14:xfrm>
              <a:off x="6515355" y="5768607"/>
              <a:ext cx="860760" cy="123120"/>
            </p14:xfrm>
          </p:contentPart>
        </mc:Choice>
        <mc:Fallback xmlns="">
          <p:pic>
            <p:nvPicPr>
              <p:cNvPr id="13" name="Ink 12">
                <a:extLst>
                  <a:ext uri="{FF2B5EF4-FFF2-40B4-BE49-F238E27FC236}">
                    <a16:creationId xmlns:a16="http://schemas.microsoft.com/office/drawing/2014/main" id="{0D5B883E-77F7-4261-ACF8-1C40105AC146}"/>
                  </a:ext>
                </a:extLst>
              </p:cNvPr>
              <p:cNvPicPr/>
              <p:nvPr/>
            </p:nvPicPr>
            <p:blipFill>
              <a:blip r:embed="rId9"/>
              <a:stretch>
                <a:fillRect/>
              </a:stretch>
            </p:blipFill>
            <p:spPr>
              <a:xfrm>
                <a:off x="6425715" y="5588967"/>
                <a:ext cx="1040400" cy="482760"/>
              </a:xfrm>
              <a:prstGeom prst="rect">
                <a:avLst/>
              </a:prstGeom>
            </p:spPr>
          </p:pic>
        </mc:Fallback>
      </mc:AlternateContent>
    </p:spTree>
    <p:extLst>
      <p:ext uri="{BB962C8B-B14F-4D97-AF65-F5344CB8AC3E}">
        <p14:creationId xmlns:p14="http://schemas.microsoft.com/office/powerpoint/2010/main" val="363276964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74F61-3891-7F46-94FE-0236EEEB27D5}"/>
              </a:ext>
            </a:extLst>
          </p:cNvPr>
          <p:cNvSpPr>
            <a:spLocks noGrp="1"/>
          </p:cNvSpPr>
          <p:nvPr>
            <p:ph type="title"/>
          </p:nvPr>
        </p:nvSpPr>
        <p:spPr>
          <a:xfrm>
            <a:off x="609599" y="609600"/>
            <a:ext cx="6347713" cy="685800"/>
          </a:xfrm>
        </p:spPr>
        <p:txBody>
          <a:bodyPr/>
          <a:lstStyle/>
          <a:p>
            <a:pPr algn="ctr"/>
            <a:r>
              <a:rPr lang="en-US" dirty="0">
                <a:solidFill>
                  <a:schemeClr val="tx1"/>
                </a:solidFill>
              </a:rPr>
              <a:t>2020 SFC Program Cycle</a:t>
            </a:r>
          </a:p>
        </p:txBody>
      </p:sp>
      <p:sp>
        <p:nvSpPr>
          <p:cNvPr id="3" name="Content Placeholder 2">
            <a:extLst>
              <a:ext uri="{FF2B5EF4-FFF2-40B4-BE49-F238E27FC236}">
                <a16:creationId xmlns:a16="http://schemas.microsoft.com/office/drawing/2014/main" id="{CC0A647D-65E2-EB47-825E-21C134E4F25F}"/>
              </a:ext>
            </a:extLst>
          </p:cNvPr>
          <p:cNvSpPr>
            <a:spLocks noGrp="1"/>
          </p:cNvSpPr>
          <p:nvPr>
            <p:ph idx="1"/>
          </p:nvPr>
        </p:nvSpPr>
        <p:spPr>
          <a:xfrm>
            <a:off x="76200" y="2133600"/>
            <a:ext cx="8839200" cy="4038600"/>
          </a:xfrm>
          <a:noFill/>
        </p:spPr>
        <p:txBody>
          <a:bodyPr>
            <a:normAutofit/>
          </a:bodyPr>
          <a:lstStyle/>
          <a:p>
            <a:pPr>
              <a:buClr>
                <a:schemeClr val="tx1"/>
              </a:buClr>
              <a:buFont typeface="Wingdings 3" pitchFamily="2" charset="2"/>
              <a:buChar char=""/>
            </a:pPr>
            <a:r>
              <a:rPr lang="en-US" sz="3000" dirty="0">
                <a:solidFill>
                  <a:schemeClr val="tx1"/>
                </a:solidFill>
              </a:rPr>
              <a:t>Applications Accepted: Now thru 10 Jan 2020 </a:t>
            </a:r>
          </a:p>
          <a:p>
            <a:pPr>
              <a:buClr>
                <a:schemeClr val="tx1"/>
              </a:buClr>
              <a:buFont typeface="Wingdings 3" pitchFamily="2" charset="2"/>
              <a:buChar char=""/>
            </a:pPr>
            <a:r>
              <a:rPr lang="en-US" sz="3000" dirty="0">
                <a:solidFill>
                  <a:schemeClr val="tx1"/>
                </a:solidFill>
              </a:rPr>
              <a:t>Scoring and Evaluation: 10 Jan-1 Feb 2020</a:t>
            </a:r>
          </a:p>
          <a:p>
            <a:pPr lvl="1">
              <a:buClr>
                <a:schemeClr val="tx1"/>
              </a:buClr>
              <a:buFont typeface="Wingdings 3" pitchFamily="2" charset="2"/>
              <a:buChar char=""/>
            </a:pPr>
            <a:r>
              <a:rPr lang="en-US" sz="2800" dirty="0">
                <a:solidFill>
                  <a:schemeClr val="tx1"/>
                </a:solidFill>
              </a:rPr>
              <a:t>Recommendations to EB: 15 Feb 2020</a:t>
            </a:r>
          </a:p>
          <a:p>
            <a:pPr lvl="1">
              <a:buClr>
                <a:schemeClr val="tx1"/>
              </a:buClr>
              <a:buFont typeface="Wingdings 3" pitchFamily="2" charset="2"/>
              <a:buChar char=""/>
            </a:pPr>
            <a:r>
              <a:rPr lang="en-US" sz="2800" dirty="0">
                <a:solidFill>
                  <a:schemeClr val="tx1"/>
                </a:solidFill>
              </a:rPr>
              <a:t>Decision - Announced: 1 Mar 2020</a:t>
            </a:r>
          </a:p>
          <a:p>
            <a:pPr>
              <a:buClr>
                <a:schemeClr val="tx1"/>
              </a:buClr>
              <a:buFont typeface="Wingdings 3" pitchFamily="2" charset="2"/>
              <a:buChar char=""/>
            </a:pPr>
            <a:r>
              <a:rPr lang="en-US" sz="3000" dirty="0">
                <a:solidFill>
                  <a:schemeClr val="tx1"/>
                </a:solidFill>
              </a:rPr>
              <a:t>Award Ceremony: March 2020 - Convention</a:t>
            </a:r>
          </a:p>
        </p:txBody>
      </p:sp>
    </p:spTree>
    <p:extLst>
      <p:ext uri="{BB962C8B-B14F-4D97-AF65-F5344CB8AC3E}">
        <p14:creationId xmlns:p14="http://schemas.microsoft.com/office/powerpoint/2010/main" val="105425401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nowscene_wide.png"/>
          <p:cNvPicPr>
            <a:picLocks noChangeAspect="1"/>
          </p:cNvPicPr>
          <p:nvPr/>
        </p:nvPicPr>
        <p:blipFill>
          <a:blip r:embed="rId3" cstate="print"/>
          <a:stretch>
            <a:fillRect/>
          </a:stretch>
        </p:blipFill>
        <p:spPr>
          <a:xfrm>
            <a:off x="-150468" y="0"/>
            <a:ext cx="9751668" cy="6934200"/>
          </a:xfrm>
          <a:prstGeom prst="rect">
            <a:avLst/>
          </a:prstGeom>
        </p:spPr>
      </p:pic>
      <p:pic>
        <p:nvPicPr>
          <p:cNvPr id="16" name="Picture 15" descr="flake1.png"/>
          <p:cNvPicPr>
            <a:picLocks noChangeAspect="1"/>
          </p:cNvPicPr>
          <p:nvPr/>
        </p:nvPicPr>
        <p:blipFill>
          <a:blip r:embed="rId4" cstate="print"/>
          <a:stretch>
            <a:fillRect/>
          </a:stretch>
        </p:blipFill>
        <p:spPr>
          <a:xfrm rot="1170377">
            <a:off x="-634216" y="2814041"/>
            <a:ext cx="326696" cy="379300"/>
          </a:xfrm>
          <a:prstGeom prst="rect">
            <a:avLst/>
          </a:prstGeom>
        </p:spPr>
      </p:pic>
      <p:pic>
        <p:nvPicPr>
          <p:cNvPr id="17" name="Picture 16" descr="flake1.png"/>
          <p:cNvPicPr>
            <a:picLocks noChangeAspect="1"/>
          </p:cNvPicPr>
          <p:nvPr/>
        </p:nvPicPr>
        <p:blipFill>
          <a:blip r:embed="rId5" cstate="print"/>
          <a:stretch>
            <a:fillRect/>
          </a:stretch>
        </p:blipFill>
        <p:spPr>
          <a:xfrm rot="1170377">
            <a:off x="-793707" y="3499672"/>
            <a:ext cx="440273" cy="511165"/>
          </a:xfrm>
          <a:prstGeom prst="rect">
            <a:avLst/>
          </a:prstGeom>
        </p:spPr>
      </p:pic>
      <p:sp>
        <p:nvSpPr>
          <p:cNvPr id="2" name="Title 1">
            <a:extLst>
              <a:ext uri="{FF2B5EF4-FFF2-40B4-BE49-F238E27FC236}">
                <a16:creationId xmlns:a16="http://schemas.microsoft.com/office/drawing/2014/main" id="{964990E4-A4B5-EC4B-AAF4-D2D55487AFEC}"/>
              </a:ext>
            </a:extLst>
          </p:cNvPr>
          <p:cNvSpPr>
            <a:spLocks noGrp="1"/>
          </p:cNvSpPr>
          <p:nvPr>
            <p:ph type="ctrTitle"/>
          </p:nvPr>
        </p:nvSpPr>
        <p:spPr>
          <a:xfrm>
            <a:off x="-228600" y="990601"/>
            <a:ext cx="9144000" cy="2514599"/>
          </a:xfrm>
        </p:spPr>
        <p:txBody>
          <a:bodyPr>
            <a:normAutofit fontScale="90000"/>
          </a:bodyPr>
          <a:lstStyle/>
          <a:p>
            <a:pPr algn="ctr"/>
            <a:r>
              <a:rPr lang="en-US" sz="5100" dirty="0"/>
              <a:t>Snowmobile Friendly Community </a:t>
            </a:r>
            <a:br>
              <a:rPr lang="en-US" sz="5300" dirty="0"/>
            </a:br>
            <a:r>
              <a:rPr lang="en-US" sz="4000" dirty="0"/>
              <a:t>Program Update and Seminar</a:t>
            </a:r>
            <a:br>
              <a:rPr lang="en-US" dirty="0"/>
            </a:br>
            <a:br>
              <a:rPr lang="en-US" sz="2200" dirty="0"/>
            </a:br>
            <a:r>
              <a:rPr lang="en-US" sz="2700" dirty="0"/>
              <a:t>AWSC Fall Workshop – 26 October 2019</a:t>
            </a:r>
            <a:br>
              <a:rPr lang="en-US" sz="2200" dirty="0"/>
            </a:br>
            <a:r>
              <a:rPr lang="en-US" sz="2700" dirty="0"/>
              <a:t>Appleton, WI</a:t>
            </a:r>
          </a:p>
        </p:txBody>
      </p:sp>
      <p:pic>
        <p:nvPicPr>
          <p:cNvPr id="5" name="Picture 4">
            <a:extLst>
              <a:ext uri="{FF2B5EF4-FFF2-40B4-BE49-F238E27FC236}">
                <a16:creationId xmlns:a16="http://schemas.microsoft.com/office/drawing/2014/main" id="{59F1D6C3-FF61-0A4D-8360-A19DBFB69D36}"/>
              </a:ext>
            </a:extLst>
          </p:cNvPr>
          <p:cNvPicPr>
            <a:picLocks noChangeAspect="1"/>
          </p:cNvPicPr>
          <p:nvPr/>
        </p:nvPicPr>
        <p:blipFill>
          <a:blip r:embed="rId6"/>
          <a:stretch>
            <a:fillRect/>
          </a:stretch>
        </p:blipFill>
        <p:spPr>
          <a:xfrm>
            <a:off x="7543800" y="5567638"/>
            <a:ext cx="1103085" cy="985562"/>
          </a:xfrm>
          <a:prstGeom prst="rect">
            <a:avLst/>
          </a:prstGeom>
        </p:spPr>
      </p:pic>
      <p:sp>
        <p:nvSpPr>
          <p:cNvPr id="6" name="Subtitle 5">
            <a:extLst>
              <a:ext uri="{FF2B5EF4-FFF2-40B4-BE49-F238E27FC236}">
                <a16:creationId xmlns:a16="http://schemas.microsoft.com/office/drawing/2014/main" id="{F3D4FACB-8EBB-D346-8E38-ABFFBE109F2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07960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PDescription xmlns="4873beb7-5857-4685-be1f-d57550cc96cc" xsi:nil="true"/>
    <AssetExpire xmlns="4873beb7-5857-4685-be1f-d57550cc96cc">2029-05-12T07:00:00+00:00</AssetExpire>
    <IntlLangReviewDate xmlns="4873beb7-5857-4685-be1f-d57550cc96cc">2010-07-30T17:48:00+00:00</IntlLangReviewDate>
    <TPFriendlyName xmlns="4873beb7-5857-4685-be1f-d57550cc96cc" xsi:nil="true"/>
    <IntlLangReview xmlns="4873beb7-5857-4685-be1f-d57550cc96cc" xsi:nil="true"/>
    <PolicheckWords xmlns="4873beb7-5857-4685-be1f-d57550cc96cc" xsi:nil="true"/>
    <SubmitterId xmlns="4873beb7-5857-4685-be1f-d57550cc96cc" xsi:nil="true"/>
    <AcquiredFrom xmlns="4873beb7-5857-4685-be1f-d57550cc96cc">Community</AcquiredFrom>
    <EditorialStatus xmlns="4873beb7-5857-4685-be1f-d57550cc96cc" xsi:nil="true"/>
    <Markets xmlns="4873beb7-5857-4685-be1f-d57550cc96cc"/>
    <OriginAsset xmlns="4873beb7-5857-4685-be1f-d57550cc96cc" xsi:nil="true"/>
    <AssetStart xmlns="4873beb7-5857-4685-be1f-d57550cc96cc">2010-07-30T17:47:00+00:00</AssetStart>
    <FriendlyTitle xmlns="4873beb7-5857-4685-be1f-d57550cc96cc" xsi:nil="true"/>
    <MarketSpecific xmlns="4873beb7-5857-4685-be1f-d57550cc96cc">false</MarketSpecific>
    <TPNamespace xmlns="4873beb7-5857-4685-be1f-d57550cc96cc" xsi:nil="true"/>
    <PublishStatusLookup xmlns="4873beb7-5857-4685-be1f-d57550cc96cc">
      <Value>975697</Value>
      <Value>1283332</Value>
    </PublishStatusLookup>
    <APAuthor xmlns="4873beb7-5857-4685-be1f-d57550cc96cc">
      <UserInfo>
        <DisplayName>REDMOND\v-luannv</DisplayName>
        <AccountId>92</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true</OutputCachingOn>
    <TemplateStatus xmlns="4873beb7-5857-4685-be1f-d57550cc96cc" xsi:nil="true"/>
    <IsSearchable xmlns="4873beb7-5857-4685-be1f-d57550cc96cc">true</IsSearchable>
    <ContentItem xmlns="4873beb7-5857-4685-be1f-d57550cc96cc" xsi:nil="true"/>
    <HandoffToMSDN xmlns="4873beb7-5857-4685-be1f-d57550cc96cc">2010-07-30T17:48:00+00:00</HandoffToMSDN>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2010-07-30T17:48:00+00:00</LastModifiedDateTime>
    <LastPublishResultLookup xmlns="4873beb7-5857-4685-be1f-d57550cc96cc" xsi:nil="true"/>
    <LegacyData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2010-07-30T17:48:00+00:00</PlannedPubDate>
    <CSXSubmissionMarket xmlns="4873beb7-5857-4685-be1f-d57550cc96cc" xsi:nil="true"/>
    <Downloads xmlns="4873beb7-5857-4685-be1f-d57550cc96cc">0</Downloads>
    <ArtSampleDocs xmlns="4873beb7-5857-4685-be1f-d57550cc96cc" xsi:nil="true"/>
    <TrustLevel xmlns="4873beb7-5857-4685-be1f-d57550cc96cc">1 Microsoft Managed Content</TrustLevel>
    <TPLaunchHelpLinkType xmlns="4873beb7-5857-4685-be1f-d57550cc96cc">Template</TPLaunchHelpLinkType>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Provider xmlns="4873beb7-5857-4685-be1f-d57550cc96cc" xsi:nil="true"/>
    <UACurrentWords xmlns="4873beb7-5857-4685-be1f-d57550cc96cc" xsi:nil="true"/>
    <AssetId xmlns="4873beb7-5857-4685-be1f-d57550cc96cc">TP101964775</AssetId>
    <TPClientViewer xmlns="4873beb7-5857-4685-be1f-d57550cc96cc" xsi:nil="true"/>
    <DSATActionTaken xmlns="4873beb7-5857-4685-be1f-d57550cc96cc">Best Bets</DSATActionTaken>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PublishTargets>
    <ApprovalLog xmlns="4873beb7-5857-4685-be1f-d57550cc96cc" xsi:nil="true"/>
    <BugNumber xmlns="4873beb7-5857-4685-be1f-d57550cc96cc" xsi:nil="true"/>
    <CrawlForDependencies xmlns="4873beb7-5857-4685-be1f-d57550cc96cc">false</CrawlForDependencies>
    <LastHandOff xmlns="4873beb7-5857-4685-be1f-d57550cc96cc" xsi:nil="true"/>
    <Milestone xmlns="4873beb7-5857-4685-be1f-d57550cc96cc" xsi:nil="true"/>
    <UANotes xmlns="4873beb7-5857-4685-be1f-d57550cc96cc" xsi:nil="true"/>
    <BlockPublish xmlns="4873beb7-5857-4685-be1f-d57550cc96cc" xsi:nil="true"/>
    <CampaignTagsTaxHTField0 xmlns="4873beb7-5857-4685-be1f-d57550cc96cc">
      <Terms xmlns="http://schemas.microsoft.com/office/infopath/2007/PartnerControls"/>
    </CampaignTagsTaxHTField0>
    <LocLastLocAttemptVersionLookup xmlns="4873beb7-5857-4685-be1f-d57550cc96cc">129639</LocLastLocAttemptVersionLookup>
    <LocLastLocAttemptVersionTypeLookup xmlns="4873beb7-5857-4685-be1f-d57550cc96cc" xsi:nil="true"/>
    <LocOverallPreviewStatusLookup xmlns="4873beb7-5857-4685-be1f-d57550cc96cc" xsi:nil="true"/>
    <LocOverallPublishStatusLookup xmlns="4873beb7-5857-4685-be1f-d57550cc96cc" xsi:nil="true"/>
    <TaxCatchAll xmlns="4873beb7-5857-4685-be1f-d57550cc96cc"/>
    <LocNewPublishedVersionLookup xmlns="4873beb7-5857-4685-be1f-d57550cc96cc" xsi:nil="true"/>
    <LocPublishedDependentAssetsLookup xmlns="4873beb7-5857-4685-be1f-d57550cc96cc" xsi:nil="true"/>
    <LocComments xmlns="4873beb7-5857-4685-be1f-d57550cc96cc" xsi:nil="true"/>
    <LocProcessedForMarketsLookup xmlns="4873beb7-5857-4685-be1f-d57550cc96cc" xsi:nil="true"/>
    <LocRecommendedHandoff xmlns="4873beb7-5857-4685-be1f-d57550cc96cc" xsi:nil="true"/>
    <LocManualTestRequired xmlns="4873beb7-5857-4685-be1f-d57550cc96cc" xsi:nil="true"/>
    <LocProcessedForHandoffsLookup xmlns="4873beb7-5857-4685-be1f-d57550cc96cc" xsi:nil="true"/>
    <LocOverallHandbackStatusLookup xmlns="4873beb7-5857-4685-be1f-d57550cc96cc" xsi:nil="true"/>
    <LocalizationTagsTaxHTField0 xmlns="4873beb7-5857-4685-be1f-d57550cc96cc">
      <Terms xmlns="http://schemas.microsoft.com/office/infopath/2007/PartnerControls"/>
    </LocalizationTagsTaxHTField0>
    <FeatureTagsTaxHTField0 xmlns="4873beb7-5857-4685-be1f-d57550cc96cc">
      <Terms xmlns="http://schemas.microsoft.com/office/infopath/2007/PartnerControls"/>
    </FeatureTagsTaxHTField0>
    <LocOverallLocStatusLookup xmlns="4873beb7-5857-4685-be1f-d57550cc96cc" xsi:nil="true"/>
    <LocPublishedLinkedAssetsLookup xmlns="4873beb7-5857-4685-be1f-d57550cc96cc" xsi:nil="true"/>
    <InternalTagsTaxHTField0 xmlns="4873beb7-5857-4685-be1f-d57550cc96cc">
      <Terms xmlns="http://schemas.microsoft.com/office/infopath/2007/PartnerControls"/>
    </InternalTagsTaxHTField0>
    <RecommendationsModifier xmlns="4873beb7-5857-4685-be1f-d57550cc96cc" xsi:nil="true"/>
    <ScenarioTagsTaxHTField0 xmlns="4873beb7-5857-4685-be1f-d57550cc96cc">
      <Terms xmlns="http://schemas.microsoft.com/office/infopath/2007/PartnerControls"/>
    </ScenarioTagsTaxHTField0>
    <OriginalRelease xmlns="4873beb7-5857-4685-be1f-d57550cc96cc">14</OriginalRelease>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0a71c674eef08d879934d20761a456a8">
  <xsd:schema xmlns:xsd="http://www.w3.org/2001/XMLSchema" xmlns:xs="http://www.w3.org/2001/XMLSchema" xmlns:p="http://schemas.microsoft.com/office/2006/metadata/properties" xmlns:ns2="4873beb7-5857-4685-be1f-d57550cc96cc" targetNamespace="http://schemas.microsoft.com/office/2006/metadata/properties" ma:root="true" ma:fieldsID="3d3214b44b1ae146932280271da1b365"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CABA47-CE12-4565-ADDF-260A9B81EF41}">
  <ds:schemaRefs>
    <ds:schemaRef ds:uri="http://purl.org/dc/dcmitype/"/>
    <ds:schemaRef ds:uri="4873beb7-5857-4685-be1f-d57550cc96cc"/>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62112F8-42E3-4CFB-A09E-C5A331D47551}">
  <ds:schemaRefs>
    <ds:schemaRef ds:uri="http://schemas.microsoft.com/sharepoint/v3/contenttype/forms"/>
  </ds:schemaRefs>
</ds:datastoreItem>
</file>

<file path=customXml/itemProps3.xml><?xml version="1.0" encoding="utf-8"?>
<ds:datastoreItem xmlns:ds="http://schemas.openxmlformats.org/officeDocument/2006/customXml" ds:itemID="{F738C283-A28F-4D97-995C-47CD56AC24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{C6E52745-8FBE-AA42-B14E-5330DD6D6960}tf10001060</Template>
  <TotalTime>545</TotalTime>
  <Words>7351</Words>
  <Application>Microsoft Office PowerPoint</Application>
  <PresentationFormat>On-screen Show (4:3)</PresentationFormat>
  <Paragraphs>441</Paragraphs>
  <Slides>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Narrow</vt:lpstr>
      <vt:lpstr>Calibri</vt:lpstr>
      <vt:lpstr>Trebuchet MS</vt:lpstr>
      <vt:lpstr>Wingdings 3</vt:lpstr>
      <vt:lpstr>Facet</vt:lpstr>
      <vt:lpstr>Snowmobile Friendly Community  Program Update and Seminar  AWSC Fall Workshop – 26 October 2019 Appleton, WI</vt:lpstr>
      <vt:lpstr> Recognition Program - Goals</vt:lpstr>
      <vt:lpstr> SFC Program - How it works</vt:lpstr>
      <vt:lpstr> SFC Program Committee</vt:lpstr>
      <vt:lpstr>PowerPoint Presentation</vt:lpstr>
      <vt:lpstr> SFC Program – Visual Timeline</vt:lpstr>
      <vt:lpstr>2020 SFC Program Cycle</vt:lpstr>
      <vt:lpstr>Snowmobile Friendly Community  Program Update and Seminar  AWSC Fall Workshop – 26 October 2019 Appleton, WI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Snowmobile Friendly Community Update</dc:title>
  <dc:creator>Don Hamilton</dc:creator>
  <cp:lastModifiedBy>Don Hamilton</cp:lastModifiedBy>
  <cp:revision>42</cp:revision>
  <dcterms:created xsi:type="dcterms:W3CDTF">2018-03-21T17:52:24Z</dcterms:created>
  <dcterms:modified xsi:type="dcterms:W3CDTF">2019-10-28T14:11:57Z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crubbed &amp; tested?">
    <vt:lpwstr>0</vt:lpwstr>
  </property>
  <property fmtid="{D5CDD505-2E9C-101B-9397-08002B2CF9AE}" pid="3" name="Effects types">
    <vt:lpwstr/>
  </property>
  <property fmtid="{D5CDD505-2E9C-101B-9397-08002B2CF9AE}" pid="4" name="Presentation">
    <vt:lpwstr>ANI_PIC</vt:lpwstr>
  </property>
  <property fmtid="{D5CDD505-2E9C-101B-9397-08002B2CF9AE}" pid="5" name="SlideDescription">
    <vt:lpwstr/>
  </property>
  <property fmtid="{D5CDD505-2E9C-101B-9397-08002B2CF9AE}" pid="6" name="ContentTypeId">
    <vt:lpwstr>0x0101006EDDDB5EE6D98C44930B742096920B300400F5B6D36B3EF94B4E9A635CDF2A18F5B8</vt:lpwstr>
  </property>
</Properties>
</file>