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9" r:id="rId4"/>
    <p:sldId id="271" r:id="rId5"/>
    <p:sldId id="272" r:id="rId6"/>
    <p:sldId id="260" r:id="rId7"/>
    <p:sldId id="262" r:id="rId8"/>
    <p:sldId id="261" r:id="rId9"/>
    <p:sldId id="265" r:id="rId10"/>
    <p:sldId id="264" r:id="rId11"/>
    <p:sldId id="266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6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49CFB-D142-4432-9664-47D4689174D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AE67E-12A0-4CFF-936E-E75A89876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2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06-32A4-4803-95A4-82E6CE942393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2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492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636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975809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3118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0612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29821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13252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6924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1F30-A473-459E-8BAF-29024F21E875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72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7DAF-E806-4986-8AA2-15F3F59F7F9F}" type="datetime1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6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2316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0A19-A932-4B22-AC55-8735316A090F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4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660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9014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E115-C75D-46F7-95AF-BBA7A404ECA3}" type="datetime1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5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8DC3-F56F-4EA0-A9D8-46599B10DF08}" type="datetime1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3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5887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0F6F-DD57-4B8C-9940-417C5D056C3B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AWSC Fall Workshop 26-28 Oct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0E2D3D-1B75-4FE3-B25F-1F8C6A754534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AWSC Fall Workshop 26-28 Oct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A1DDBD1-8F32-4CCD-8CC5-6476F4CE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7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onprofitally.com/courses/how-to-start-a-nonprofit/" TargetMode="External"/><Relationship Id="rId2" Type="http://schemas.openxmlformats.org/officeDocument/2006/relationships/hyperlink" Target="https://nonprofitally.com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g"/><Relationship Id="rId5" Type="http://schemas.openxmlformats.org/officeDocument/2006/relationships/hyperlink" Target="https://www.youtube.com/watch?v=aOOaYcbePWg" TargetMode="External"/><Relationship Id="rId4" Type="http://schemas.openxmlformats.org/officeDocument/2006/relationships/hyperlink" Target="https://www.youtube.com/watch?v=ZlnppIJ8tg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C2C5-7577-4D2C-BF0A-C004756DD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883" y="1867677"/>
            <a:ext cx="10240234" cy="1215038"/>
          </a:xfrm>
        </p:spPr>
        <p:txBody>
          <a:bodyPr>
            <a:normAutofit/>
          </a:bodyPr>
          <a:lstStyle/>
          <a:p>
            <a:pPr algn="ctr"/>
            <a:r>
              <a:rPr lang="en-US" sz="6000" cap="none" dirty="0">
                <a:latin typeface="Arial Narrow" panose="020B0606020202030204" pitchFamily="34" charset="0"/>
              </a:rPr>
              <a:t>IRS Tax Exempt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540C8-7BE6-4D34-8964-F13DA2728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52161"/>
            <a:ext cx="9144000" cy="165576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21BE3-31FE-4DF7-A36B-ACA29CED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201" y="5428411"/>
            <a:ext cx="4973915" cy="309201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AWSC Fall Workshop 26-28 Oct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7E0134-0BCB-4776-BF7A-4368BBEA0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381" y="3159991"/>
            <a:ext cx="2180213" cy="1947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99419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Tools, Tips,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904" y="1839215"/>
            <a:ext cx="11538869" cy="46328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6.   Attach all required schedules.  Some lines require supporting schedules. Check all line items on financial statements.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7.   Complete all required pages.  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8.   Provide enough information about the organization's activities to show IRS how it will achieve the exempt purpose.  Don't restate the purpose.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9.   Attach a complete copy of the organizing document and all amendments. If a corporation, include a “stamped” copy – from your WDFI filing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10.   The number one delay in processing is . . .FAILURE TO INCLUDE THE CORRECT USER FEE!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986" y="5838270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3596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3306"/>
            <a:ext cx="9603275" cy="104923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Tools, Tips,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280" y="1696160"/>
            <a:ext cx="11538869" cy="5239035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Arial Narrow" panose="020B0606020202030204" pitchFamily="34" charset="0"/>
              </a:rPr>
              <a:t>Pub 526, Charitable Contributions,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557, Tax-exempt Status For Your Organization,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598, Tax On Unrelated Business Income Of Exempt Organizations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1771, Charitable Contributions—substantiation And Disclosure Requirements,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3079, Tax-Exempt Organizations And Gaming,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4221-PC, Compliance Guide For 501(c)(3) Public Charities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4220, Applying For 501(c)(3) Tax-Exempt Status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4779, Facts About Terminating Or Merging Your Exempt Organization 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Pub 5248, IRS Form 990-N Electronic Filing System (E-postcard) User Guide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79" y="4958500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5107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45" y="606552"/>
            <a:ext cx="11557262" cy="1049235"/>
          </a:xfrm>
        </p:spPr>
        <p:txBody>
          <a:bodyPr anchor="ctr">
            <a:normAutofit/>
          </a:bodyPr>
          <a:lstStyle/>
          <a:p>
            <a:r>
              <a:rPr lang="en-US" sz="4800" cap="none" dirty="0">
                <a:latin typeface="Arial Narrow" panose="020B0606020202030204" pitchFamily="34" charset="0"/>
              </a:rPr>
              <a:t>Tools, Tips,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26" y="1520042"/>
            <a:ext cx="10124048" cy="521326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cap="none" dirty="0">
                <a:latin typeface="Arial Narrow" panose="020B0606020202030204" pitchFamily="34" charset="0"/>
              </a:rPr>
              <a:t>Non-Profits may also apply for WI State Sales and Use Tax Exemption: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</a:rPr>
              <a:t>Sales, purchases, fundraisers, etc.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</a:rPr>
              <a:t>Review WI DOR Pub 206 / Submit WI DOR (Form S-103)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</a:rPr>
              <a:t>Certification of Exemption Status or “CES” (Form S-211)</a:t>
            </a: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cap="none" dirty="0">
                <a:latin typeface="Arial Narrow" panose="020B0606020202030204" pitchFamily="34" charset="0"/>
              </a:rPr>
              <a:t>On-Line Resources:</a:t>
            </a:r>
            <a:endParaRPr lang="en-US" sz="1800" b="1" cap="none" dirty="0">
              <a:latin typeface="Arial Narrow" panose="020B0606020202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Nonprofitally.com</a:t>
            </a:r>
            <a:endParaRPr lang="en-US" sz="1800" cap="none" dirty="0">
              <a:latin typeface="Arial Narrow" panose="020B0606020202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start a non-profit (5min)</a:t>
            </a:r>
            <a:endParaRPr lang="en-US" sz="1800" cap="none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Bylaws tutorial (17 min)</a:t>
            </a:r>
            <a:endParaRPr lang="en-US" sz="1800" cap="none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1023 filing tutorial (18 min)</a:t>
            </a:r>
            <a:endParaRPr lang="en-US" sz="1800" cap="none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cap="none" dirty="0">
                <a:latin typeface="Arial Narrow" panose="020B0606020202030204" pitchFamily="34" charset="0"/>
              </a:rPr>
              <a:t>Books: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cap="none" dirty="0">
                <a:latin typeface="Arial Narrow" panose="020B0606020202030204" pitchFamily="34" charset="0"/>
              </a:rPr>
              <a:t>“How to Form a Non-Profit Organization” (13</a:t>
            </a:r>
            <a:r>
              <a:rPr lang="en-US" sz="1800" cap="none" baseline="30000" dirty="0">
                <a:latin typeface="Arial Narrow" panose="020B0606020202030204" pitchFamily="34" charset="0"/>
              </a:rPr>
              <a:t>th</a:t>
            </a:r>
            <a:r>
              <a:rPr lang="en-US" sz="1800" cap="none" dirty="0">
                <a:latin typeface="Arial Narrow" panose="020B0606020202030204" pitchFamily="34" charset="0"/>
              </a:rPr>
              <a:t> Edition) $35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cap="none" dirty="0">
                <a:latin typeface="Arial Narrow" panose="020B0606020202030204" pitchFamily="34" charset="0"/>
              </a:rPr>
              <a:t>Website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cap="none" dirty="0">
                <a:latin typeface="Arial Narrow" panose="020B0606020202030204" pitchFamily="34" charset="0"/>
              </a:rPr>
              <a:t>Downloadable Forms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82" y="5694822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0966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latin typeface="Arial Narrow" panose="020B060602020203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1897897"/>
            <a:ext cx="10364452" cy="4341586"/>
          </a:xfrm>
        </p:spPr>
        <p:txBody>
          <a:bodyPr>
            <a:normAutofit/>
          </a:bodyPr>
          <a:lstStyle/>
          <a:p>
            <a:r>
              <a:rPr lang="en-US" sz="2800" cap="none" dirty="0">
                <a:latin typeface="Arial Narrow" panose="020B0606020202030204" pitchFamily="34" charset="0"/>
              </a:rPr>
              <a:t>Before you apply…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Benefits of applying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Which tax exempt status? 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Application procedures?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What are the responsibilities?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Tools, tips, and resources 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985" y="4920792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4108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latin typeface="Arial Narrow" panose="020B0606020202030204" pitchFamily="34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985" y="4920792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660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latin typeface="Arial Narrow" panose="020B060602020203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455" y="2051357"/>
            <a:ext cx="9603275" cy="4037749"/>
          </a:xfrm>
        </p:spPr>
        <p:txBody>
          <a:bodyPr>
            <a:normAutofit/>
          </a:bodyPr>
          <a:lstStyle/>
          <a:p>
            <a:r>
              <a:rPr lang="en-US" sz="2800" cap="none" dirty="0">
                <a:latin typeface="Arial Narrow" panose="020B0606020202030204" pitchFamily="34" charset="0"/>
              </a:rPr>
              <a:t>Before you apply…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Benefits of applying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Which tax exempt status? 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Application procedures?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What are the responsibilities?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Tools, tips, and resources 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34" y="5838270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911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Before applying for Tax Exempt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1" y="2015732"/>
            <a:ext cx="11000232" cy="4223751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Arial Narrow" panose="020B0606020202030204" pitchFamily="34" charset="0"/>
              </a:rPr>
              <a:t>Are you organized?</a:t>
            </a:r>
          </a:p>
          <a:p>
            <a:pPr lvl="1"/>
            <a:r>
              <a:rPr lang="en-US" sz="2400" cap="none" dirty="0">
                <a:latin typeface="Arial Narrow" panose="020B0606020202030204" pitchFamily="34" charset="0"/>
              </a:rPr>
              <a:t>Articles of incorporation filed? </a:t>
            </a:r>
          </a:p>
          <a:p>
            <a:pPr lvl="2"/>
            <a:r>
              <a:rPr lang="en-US" sz="2400" cap="none" dirty="0">
                <a:latin typeface="Arial Narrow" panose="020B0606020202030204" pitchFamily="34" charset="0"/>
              </a:rPr>
              <a:t>WDFI.org or use WI DFI Form 102 ($35) </a:t>
            </a:r>
          </a:p>
          <a:p>
            <a:pPr lvl="2"/>
            <a:r>
              <a:rPr lang="en-US" sz="2400" cap="none" dirty="0">
                <a:latin typeface="Arial Narrow" panose="020B0606020202030204" pitchFamily="34" charset="0"/>
              </a:rPr>
              <a:t>Non-stock, not for profit corporation under sec. 181.0202, Wis. Stat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How do you operate?</a:t>
            </a:r>
          </a:p>
          <a:p>
            <a:pPr lvl="1"/>
            <a:r>
              <a:rPr lang="en-US" sz="2400" cap="none" dirty="0">
                <a:latin typeface="Arial Narrow" panose="020B0606020202030204" pitchFamily="34" charset="0"/>
              </a:rPr>
              <a:t>Bylaws adopted?</a:t>
            </a:r>
          </a:p>
          <a:p>
            <a:r>
              <a:rPr lang="en-US" sz="2400" cap="none" dirty="0">
                <a:latin typeface="Arial Narrow" panose="020B0606020202030204" pitchFamily="34" charset="0"/>
              </a:rPr>
              <a:t>Does the IRS know who you are?</a:t>
            </a:r>
          </a:p>
          <a:p>
            <a:pPr lvl="1"/>
            <a:r>
              <a:rPr lang="en-US" sz="2400" cap="none" dirty="0">
                <a:latin typeface="Arial Narrow" panose="020B0606020202030204" pitchFamily="34" charset="0"/>
              </a:rPr>
              <a:t>Must have an Employer Identification Number (IRS Form SS-4)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171" y="5437058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7648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Before applying for Tax Exempt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915" y="2015731"/>
            <a:ext cx="10316661" cy="4741329"/>
          </a:xfrm>
        </p:spPr>
        <p:txBody>
          <a:bodyPr>
            <a:normAutofit/>
          </a:bodyPr>
          <a:lstStyle/>
          <a:p>
            <a:r>
              <a:rPr lang="en-US" sz="2800" cap="none" dirty="0">
                <a:latin typeface="Arial Narrow" panose="020B0606020202030204" pitchFamily="34" charset="0"/>
              </a:rPr>
              <a:t>Take the Gross Receipts Test</a:t>
            </a:r>
          </a:p>
          <a:p>
            <a:pPr lvl="1"/>
            <a:r>
              <a:rPr lang="en-US" sz="2800" cap="none" dirty="0">
                <a:latin typeface="Arial Narrow" panose="020B0606020202030204" pitchFamily="34" charset="0"/>
              </a:rPr>
              <a:t>1 year old and  ≤ $7,500</a:t>
            </a:r>
          </a:p>
          <a:p>
            <a:pPr lvl="1"/>
            <a:r>
              <a:rPr lang="en-US" sz="2800" cap="none" dirty="0">
                <a:latin typeface="Arial Narrow" panose="020B0606020202030204" pitchFamily="34" charset="0"/>
              </a:rPr>
              <a:t>2 years old and ≤ $12,000</a:t>
            </a:r>
          </a:p>
          <a:p>
            <a:pPr lvl="1"/>
            <a:r>
              <a:rPr lang="en-US" sz="2800" cap="none" dirty="0">
                <a:latin typeface="Arial Narrow" panose="020B0606020202030204" pitchFamily="34" charset="0"/>
              </a:rPr>
              <a:t>3+ years or older and ≤ $15,000</a:t>
            </a:r>
          </a:p>
          <a:p>
            <a:pPr marL="457200" lvl="1" indent="0">
              <a:buNone/>
            </a:pPr>
            <a:endParaRPr lang="en-US" sz="2800" cap="none" dirty="0">
              <a:latin typeface="Arial Narrow" panose="020B0606020202030204" pitchFamily="34" charset="0"/>
            </a:endParaRPr>
          </a:p>
          <a:p>
            <a:r>
              <a:rPr lang="en-US" sz="2800" b="1" cap="none" dirty="0">
                <a:latin typeface="Arial Narrow" panose="020B0606020202030204" pitchFamily="34" charset="0"/>
              </a:rPr>
              <a:t>STOP! Automatically Tax Exempt </a:t>
            </a:r>
          </a:p>
          <a:p>
            <a:pPr lvl="1"/>
            <a:r>
              <a:rPr lang="en-US" sz="2800" cap="none" dirty="0">
                <a:latin typeface="Arial Narrow" panose="020B0606020202030204" pitchFamily="34" charset="0"/>
              </a:rPr>
              <a:t>Provided you meet the 501(c)(3) requirements for Non-Profits</a:t>
            </a: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06" y="5551531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2370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92892"/>
            <a:ext cx="10364451" cy="1596177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Which Tax Exempt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591" y="1600108"/>
            <a:ext cx="11018982" cy="5145076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>
                <a:latin typeface="Arial Narrow" panose="020B0606020202030204" pitchFamily="34" charset="0"/>
              </a:rPr>
              <a:t>501(</a:t>
            </a:r>
            <a:r>
              <a:rPr lang="en-US" sz="3200" cap="none" dirty="0">
                <a:latin typeface="Arial Narrow" panose="020B0606020202030204" pitchFamily="34" charset="0"/>
              </a:rPr>
              <a:t>c</a:t>
            </a:r>
            <a:r>
              <a:rPr lang="en-US" sz="3200" dirty="0">
                <a:latin typeface="Arial Narrow" panose="020B0606020202030204" pitchFamily="34" charset="0"/>
              </a:rPr>
              <a:t>)(4) Social Welfare – </a:t>
            </a:r>
            <a:r>
              <a:rPr lang="en-US" sz="3200" cap="none" dirty="0">
                <a:latin typeface="Arial Narrow" panose="020B0606020202030204" pitchFamily="34" charset="0"/>
              </a:rPr>
              <a:t>Organized/operated primarily to benefit the community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E-form 8976:  $50 via </a:t>
            </a:r>
            <a:r>
              <a:rPr lang="en-US" sz="2200" cap="none" dirty="0" err="1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Pay.Gov</a:t>
            </a:r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notifies IRS of intent to operate as a (c)(4) (w/in 60 days of establishment)</a:t>
            </a:r>
          </a:p>
          <a:p>
            <a:pPr lvl="2"/>
            <a:r>
              <a:rPr lang="en-US" sz="20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≥ 61 days and/or 3+ years since last 990 filing? Auto-Revoked…basically treated as new.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Form 8718: $600, User Fee for Exempt Org Determination Letter Request (1 page)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Form 1024-A:  Application for Tax Exempt Recognition (4 pages)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**Charitable Donations made to you are generally not tax deductible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Example: Snowmobile club that maintains trails</a:t>
            </a:r>
          </a:p>
          <a:p>
            <a:r>
              <a:rPr lang="en-US" sz="3200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501</a:t>
            </a:r>
            <a:r>
              <a:rPr lang="en-US" sz="3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(c</a:t>
            </a:r>
            <a:r>
              <a:rPr lang="en-US" sz="3200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)(7) Social &amp; Recreation Clubs – </a:t>
            </a:r>
            <a:r>
              <a:rPr lang="en-US" sz="3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Organized/operated for pleasure, recreation, and other similar nonprofitable purposes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Normally 65% of gross receipts must be membership fees and assessments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Form 8718: $600, User Fee for Exempt Org Determination Letter Request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Form 1024: Application for Recognition of Exemption Under Section 501(a) – (7 pages 1-5, 11-12)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**Charitable Donations made to you are not tax deductible</a:t>
            </a:r>
          </a:p>
          <a:p>
            <a:pPr lvl="1"/>
            <a:r>
              <a:rPr lang="en-US" sz="22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Example: Snowmobile club that does not maintain trails, but may support other clubs that do</a:t>
            </a:r>
            <a:endParaRPr lang="en-US" sz="2600" dirty="0"/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171" y="5662683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7351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Which Tax Exempt 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03" y="1827192"/>
            <a:ext cx="10721784" cy="485861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 Narrow" panose="020B0606020202030204" pitchFamily="34" charset="0"/>
              </a:rPr>
              <a:t>501(</a:t>
            </a:r>
            <a:r>
              <a:rPr lang="en-US" sz="2800" cap="none" dirty="0">
                <a:latin typeface="Arial Narrow" panose="020B0606020202030204" pitchFamily="34" charset="0"/>
              </a:rPr>
              <a:t>c</a:t>
            </a:r>
            <a:r>
              <a:rPr lang="en-US" sz="2800" dirty="0">
                <a:latin typeface="Arial Narrow" panose="020B0606020202030204" pitchFamily="34" charset="0"/>
              </a:rPr>
              <a:t>)(3) Organizations</a:t>
            </a:r>
            <a:r>
              <a:rPr lang="en-US" sz="2800" cap="none">
                <a:latin typeface="Arial Narrow" panose="020B0606020202030204" pitchFamily="34" charset="0"/>
              </a:rPr>
              <a:t>: Pub 4220; </a:t>
            </a:r>
            <a:r>
              <a:rPr lang="en-US" sz="2600" cap="none">
                <a:latin typeface="Arial Narrow" panose="020B0606020202030204" pitchFamily="34" charset="0"/>
              </a:rPr>
              <a:t>Organized </a:t>
            </a:r>
            <a:r>
              <a:rPr lang="en-US" sz="2600" cap="none" dirty="0">
                <a:latin typeface="Arial Narrow" panose="020B0606020202030204" pitchFamily="34" charset="0"/>
              </a:rPr>
              <a:t>and operated exclusively for one of the exempt purposes:</a:t>
            </a:r>
            <a:endParaRPr lang="en-US" sz="2200" i="1" cap="none" dirty="0">
              <a:latin typeface="Arial Narrow" panose="020B0606020202030204" pitchFamily="34" charset="0"/>
            </a:endParaRPr>
          </a:p>
          <a:p>
            <a:pPr lvl="1"/>
            <a:r>
              <a:rPr lang="en-US" sz="2400" i="1" cap="none" dirty="0">
                <a:latin typeface="Arial Narrow" panose="020B0606020202030204" pitchFamily="34" charset="0"/>
              </a:rPr>
              <a:t>“Corporations, organized and operated exclusively for religious, </a:t>
            </a:r>
            <a:r>
              <a:rPr lang="en-US" sz="2400" i="1" u="sng" cap="none" dirty="0">
                <a:latin typeface="Arial Narrow" panose="020B0606020202030204" pitchFamily="34" charset="0"/>
              </a:rPr>
              <a:t>charitable</a:t>
            </a:r>
            <a:r>
              <a:rPr lang="en-US" sz="2400" i="1" cap="none" dirty="0">
                <a:latin typeface="Arial Narrow" panose="020B0606020202030204" pitchFamily="34" charset="0"/>
              </a:rPr>
              <a:t>, scientific, testing for public safety, literary, or educational purposes, or to foster national or international amateur sports, or prevention of cruelty for children or animals.”</a:t>
            </a:r>
          </a:p>
          <a:p>
            <a:pPr lvl="1"/>
            <a:r>
              <a:rPr lang="en-US" sz="2400" u="sng" cap="none" dirty="0">
                <a:latin typeface="Arial Narrow" panose="020B0606020202030204" pitchFamily="34" charset="0"/>
              </a:rPr>
              <a:t>Bylaws Example: </a:t>
            </a:r>
            <a:r>
              <a:rPr lang="en-US" sz="2400" cap="none" dirty="0">
                <a:latin typeface="Arial Narrow" panose="020B0606020202030204" pitchFamily="34" charset="0"/>
              </a:rPr>
              <a:t>The organization is organized exclusively for charitable, religious, educational, and scientific purposes under section 501(c)(3) of the Internal Revenue Code, or corresponding section of any future federal tax code. </a:t>
            </a:r>
          </a:p>
          <a:p>
            <a:r>
              <a:rPr lang="en-US" sz="2600" cap="none" dirty="0">
                <a:latin typeface="Arial Narrow" panose="020B0606020202030204" pitchFamily="34" charset="0"/>
              </a:rPr>
              <a:t>Form 1023:  If Gross receipts ≥ $50,000, Assets ≥ $250,000 (30 pages</a:t>
            </a:r>
            <a:r>
              <a:rPr lang="en-US" sz="2600" i="1" cap="none" dirty="0">
                <a:latin typeface="Arial Narrow" panose="020B0606020202030204" pitchFamily="34" charset="0"/>
              </a:rPr>
              <a:t>) or; </a:t>
            </a:r>
          </a:p>
          <a:p>
            <a:r>
              <a:rPr lang="en-US" sz="2600" cap="none" dirty="0">
                <a:latin typeface="Arial Narrow" panose="020B0606020202030204" pitchFamily="34" charset="0"/>
              </a:rPr>
              <a:t>Form 1023-EZ:  Must complete 1023-EZ Eligibility Worksheet (3 pages)</a:t>
            </a:r>
          </a:p>
          <a:p>
            <a:r>
              <a:rPr lang="en-US" sz="28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**Charitable Donations made to you </a:t>
            </a:r>
            <a:r>
              <a:rPr lang="en-US" sz="2800" u="sng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are</a:t>
            </a:r>
            <a:r>
              <a:rPr lang="en-US" sz="2800" cap="none" dirty="0">
                <a:solidFill>
                  <a:srgbClr val="272727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tax deductible</a:t>
            </a:r>
          </a:p>
          <a:p>
            <a:pPr marL="0" indent="0">
              <a:buNone/>
            </a:pPr>
            <a:endParaRPr lang="en-US" sz="2600" i="1" cap="none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171" y="5532387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2831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349" y="246589"/>
            <a:ext cx="9607661" cy="1056319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How Do You Apply for 501(c)(3) 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4828" y="1699461"/>
            <a:ext cx="4645152" cy="5033848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50" b="1" dirty="0">
                <a:solidFill>
                  <a:schemeClr val="tx1"/>
                </a:solidFill>
                <a:latin typeface="Arial Narrow" panose="020B0606020202030204" pitchFamily="34" charset="0"/>
              </a:rPr>
              <a:t>IRS Form 1023-EZ (on-Line)</a:t>
            </a:r>
          </a:p>
          <a:p>
            <a:pPr marL="457200" lvl="1" indent="0"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1  Applicant</a:t>
            </a:r>
          </a:p>
          <a:p>
            <a:pPr marL="457200" lvl="1" indent="0"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2  Organizational structure (Articles of Incorporation </a:t>
            </a:r>
            <a:r>
              <a:rPr lang="en-US" sz="1650" u="sng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and</a:t>
            </a: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 Amendments)</a:t>
            </a:r>
          </a:p>
          <a:p>
            <a:pPr marL="457200" lvl="1" indent="0"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3   Your specific activities (political campaigns,  fund raising,  gaming, joint ventures,  affiliations,  contributions, loans, etc.</a:t>
            </a:r>
          </a:p>
          <a:p>
            <a:pPr marL="457200" lvl="1" indent="0"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4  Foundation classification (public charity)</a:t>
            </a:r>
          </a:p>
          <a:p>
            <a:pPr marL="457200" lvl="1" indent="0"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5  Reinstatement after automatic revocation</a:t>
            </a:r>
          </a:p>
          <a:p>
            <a:pPr marL="457200" lvl="1" indent="0"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6  Signature and User Fee ($275 via </a:t>
            </a:r>
            <a:r>
              <a:rPr lang="en-US" sz="1650" cap="none" dirty="0" err="1">
                <a:solidFill>
                  <a:schemeClr val="tx1"/>
                </a:solidFill>
                <a:latin typeface="Arial Narrow" panose="020B0606020202030204" pitchFamily="34" charset="0"/>
              </a:rPr>
              <a:t>pay.Gov</a:t>
            </a: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69C9A2-315A-41BB-AE9A-B8C8AE3E6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9695" y="1699461"/>
            <a:ext cx="6608190" cy="5033848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IRS Form 1023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1  Applicant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2  Organizational structure (Articles of Incorporation </a:t>
            </a:r>
            <a:r>
              <a:rPr lang="en-US" sz="1650" u="sng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and</a:t>
            </a: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 Amendments)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3  Required provisions (Bylaws)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4  Narrative description of your activities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5  Compensation/financial arrangements w/ officers, </a:t>
            </a:r>
            <a:r>
              <a:rPr lang="en-US" sz="1650" cap="none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dirs</a:t>
            </a: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, employees, etc.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6  Members, individuals, or organizations that receive benefits from you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7  History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8  Your specific activities (political campaigns, fund raising, gaming,  joint ventures, affiliations, contributions, loans, etc.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9  Financial data – 5 years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10  Public charity status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Part 11  Signature and User Fee ($600 attach check/money order)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Schedules A. - H., If applicable</a:t>
            </a:r>
          </a:p>
          <a:p>
            <a:pPr marL="457200" lvl="1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en-US" sz="165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1023 checklist </a:t>
            </a:r>
          </a:p>
          <a:p>
            <a:pPr>
              <a:lnSpc>
                <a:spcPct val="100000"/>
              </a:lnSpc>
            </a:pPr>
            <a:endParaRPr lang="en-US" sz="165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455" y="5767940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3234A2-86FF-4FAB-B6F3-A5B5EF8DE132}"/>
              </a:ext>
            </a:extLst>
          </p:cNvPr>
          <p:cNvSpPr txBox="1"/>
          <p:nvPr/>
        </p:nvSpPr>
        <p:spPr>
          <a:xfrm>
            <a:off x="784896" y="1185060"/>
            <a:ext cx="10291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Narrow" panose="020B0606020202030204" pitchFamily="34" charset="0"/>
              </a:rPr>
              <a:t>* TWO FORMS: Read IRS Form 1023 Instructions --  Complete 1023-EZ Eligibility Worksheet (30 questions)</a:t>
            </a:r>
          </a:p>
        </p:txBody>
      </p:sp>
    </p:spTree>
    <p:extLst>
      <p:ext uri="{BB962C8B-B14F-4D97-AF65-F5344CB8AC3E}">
        <p14:creationId xmlns:p14="http://schemas.microsoft.com/office/powerpoint/2010/main" val="65872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45" y="804519"/>
            <a:ext cx="11557262" cy="104923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What Responsibilities Accompany 501(c)(3) 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853754"/>
            <a:ext cx="10306709" cy="4879555"/>
          </a:xfrm>
        </p:spPr>
        <p:txBody>
          <a:bodyPr>
            <a:normAutofit lnSpcReduction="10000"/>
          </a:bodyPr>
          <a:lstStyle/>
          <a:p>
            <a:r>
              <a:rPr lang="en-US" sz="2800" cap="none" dirty="0">
                <a:latin typeface="Arial Narrow" panose="020B0606020202030204" pitchFamily="34" charset="0"/>
              </a:rPr>
              <a:t>Recordkeeping </a:t>
            </a:r>
          </a:p>
          <a:p>
            <a:pPr lvl="1"/>
            <a:r>
              <a:rPr lang="en-US" sz="2600" cap="none" dirty="0">
                <a:latin typeface="Arial Narrow" panose="020B0606020202030204" pitchFamily="34" charset="0"/>
              </a:rPr>
              <a:t>All activities – financial and non-financial (</a:t>
            </a:r>
            <a:r>
              <a:rPr lang="en-US" sz="2400" cap="none" dirty="0">
                <a:latin typeface="Arial Narrow" panose="020B0606020202030204" pitchFamily="34" charset="0"/>
              </a:rPr>
              <a:t>IRS pub 4221-PC compliance guide)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Filing requirements</a:t>
            </a:r>
          </a:p>
          <a:p>
            <a:pPr lvl="1"/>
            <a:r>
              <a:rPr lang="en-US" sz="2600" cap="none" dirty="0">
                <a:latin typeface="Arial Narrow" panose="020B0606020202030204" pitchFamily="34" charset="0"/>
              </a:rPr>
              <a:t>Annual return – form 990, 990EZ, 990N, 990PF and Sched A</a:t>
            </a:r>
          </a:p>
          <a:p>
            <a:pPr lvl="2"/>
            <a:r>
              <a:rPr lang="en-US" sz="2400" cap="none" dirty="0">
                <a:latin typeface="Arial Narrow" panose="020B0606020202030204" pitchFamily="34" charset="0"/>
              </a:rPr>
              <a:t>Most use 990N (electronic notice) if gross receipts ≤ $50,000</a:t>
            </a:r>
          </a:p>
          <a:p>
            <a:pPr lvl="1"/>
            <a:r>
              <a:rPr lang="en-US" sz="2600" cap="none" dirty="0">
                <a:latin typeface="Arial Narrow" panose="020B0606020202030204" pitchFamily="34" charset="0"/>
              </a:rPr>
              <a:t>Automatically lose exempt status – if fail to file for 3 consecutive years  </a:t>
            </a:r>
          </a:p>
          <a:p>
            <a:r>
              <a:rPr lang="en-US" sz="2800" cap="none" dirty="0">
                <a:latin typeface="Arial Narrow" panose="020B0606020202030204" pitchFamily="34" charset="0"/>
              </a:rPr>
              <a:t>Disclosure requirements</a:t>
            </a:r>
          </a:p>
          <a:p>
            <a:pPr lvl="1"/>
            <a:r>
              <a:rPr lang="en-US" sz="2600" cap="none" dirty="0">
                <a:latin typeface="Arial Narrow" panose="020B0606020202030204" pitchFamily="34" charset="0"/>
              </a:rPr>
              <a:t>Public inspection of application &amp; annual returns (3 years)</a:t>
            </a:r>
          </a:p>
          <a:p>
            <a:pPr lvl="1"/>
            <a:r>
              <a:rPr lang="en-US" sz="2600" cap="none" dirty="0">
                <a:latin typeface="Arial Narrow" panose="020B0606020202030204" pitchFamily="34" charset="0"/>
              </a:rPr>
              <a:t>Charitable contributions – substantiation &amp; disclosure (IRS pub 1771</a:t>
            </a:r>
            <a:r>
              <a:rPr lang="en-US" sz="2400" cap="none" dirty="0">
                <a:latin typeface="Arial Narrow" panose="020B0606020202030204" pitchFamily="34" charset="0"/>
              </a:rPr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985" y="4920792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0753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26C0-C5A2-47DF-B34D-F2D3B106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cap="none" dirty="0">
                <a:latin typeface="Arial Narrow" panose="020B0606020202030204" pitchFamily="34" charset="0"/>
              </a:rPr>
              <a:t>Tools, Tips,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92C3-1229-4E7C-BF88-5088D245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904" y="2017341"/>
            <a:ext cx="11538869" cy="4442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1.   Provide the required information on the principal officers and board of directors. 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2.   Ensure a director, trustee, principal officer or other authorized individual signs the form 1023 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3.   Submit a copy of </a:t>
            </a:r>
            <a:r>
              <a:rPr lang="en-US" sz="2400" u="sng" cap="none" dirty="0">
                <a:latin typeface="Arial Narrow" panose="020B0606020202030204" pitchFamily="34" charset="0"/>
              </a:rPr>
              <a:t>adopted</a:t>
            </a:r>
            <a:r>
              <a:rPr lang="en-US" sz="2400" cap="none" dirty="0">
                <a:latin typeface="Arial Narrow" panose="020B0606020202030204" pitchFamily="34" charset="0"/>
              </a:rPr>
              <a:t> Bylaws or other document that sets out the organization's rules of operation.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4.   Include all necessary financial data. It is based on how long your organization has existed. </a:t>
            </a:r>
          </a:p>
          <a:p>
            <a:pPr marL="0" indent="0">
              <a:buNone/>
            </a:pPr>
            <a:r>
              <a:rPr lang="en-US" sz="2400" cap="none" dirty="0">
                <a:latin typeface="Arial Narrow" panose="020B0606020202030204" pitchFamily="34" charset="0"/>
              </a:rPr>
              <a:t>5.   Include the month the organization's annual accounting period ends.  The date on the application should match the date stated in your by-laws, on financial statements, and any prior returns filed.</a:t>
            </a:r>
          </a:p>
          <a:p>
            <a:pPr marL="0" indent="0">
              <a:buNone/>
            </a:pPr>
            <a:endParaRPr lang="en-US" sz="1400" cap="non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F2FD6-DD2C-446C-ABCC-81569134E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254" y="5682900"/>
            <a:ext cx="898110" cy="80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3680965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1068</TotalTime>
  <Words>1153</Words>
  <Application>Microsoft Office PowerPoint</Application>
  <PresentationFormat>Widescreen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Tw Cen MT</vt:lpstr>
      <vt:lpstr>Wingdings</vt:lpstr>
      <vt:lpstr>Droplet</vt:lpstr>
      <vt:lpstr>IRS Tax Exempt Status</vt:lpstr>
      <vt:lpstr>Overview</vt:lpstr>
      <vt:lpstr>Before applying for Tax Exempt Status</vt:lpstr>
      <vt:lpstr>Before applying for Tax Exempt Status</vt:lpstr>
      <vt:lpstr>Which Tax Exempt Status</vt:lpstr>
      <vt:lpstr>Which Tax Exempt Status?</vt:lpstr>
      <vt:lpstr>How Do You Apply for 501(c)(3) Status?</vt:lpstr>
      <vt:lpstr>What Responsibilities Accompany 501(c)(3) Status?</vt:lpstr>
      <vt:lpstr>Tools, Tips, and Resources</vt:lpstr>
      <vt:lpstr>Tools, Tips, and Resources</vt:lpstr>
      <vt:lpstr>Tools, Tips, and Resources</vt:lpstr>
      <vt:lpstr>Tools, Tips, and Resources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For 501(c)(3) Status</dc:title>
  <dc:creator>Don Hamilton</dc:creator>
  <cp:lastModifiedBy>Don Hamilton</cp:lastModifiedBy>
  <cp:revision>77</cp:revision>
  <dcterms:created xsi:type="dcterms:W3CDTF">2018-10-20T18:04:10Z</dcterms:created>
  <dcterms:modified xsi:type="dcterms:W3CDTF">2018-10-26T17:07:07Z</dcterms:modified>
</cp:coreProperties>
</file>